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1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1" r:id="rId3"/>
    <p:sldId id="302" r:id="rId4"/>
    <p:sldId id="304" r:id="rId5"/>
    <p:sldId id="303" r:id="rId6"/>
    <p:sldId id="305" r:id="rId7"/>
    <p:sldId id="266" r:id="rId8"/>
    <p:sldId id="262" r:id="rId9"/>
    <p:sldId id="306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 autoAdjust="0"/>
    <p:restoredTop sz="80901" autoAdjust="0"/>
  </p:normalViewPr>
  <p:slideViewPr>
    <p:cSldViewPr snapToGrid="0" snapToObjects="1">
      <p:cViewPr>
        <p:scale>
          <a:sx n="134" d="100"/>
          <a:sy n="134" d="100"/>
        </p:scale>
        <p:origin x="-222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FF071-A3AB-3B44-9CB9-EBC8316E5FE9}" type="datetimeFigureOut">
              <a:rPr lang="en-US" smtClean="0"/>
              <a:t>18/2/16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52157-33BE-7F42-A032-FDFFF18CF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04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CD0D9-C997-7C4F-8586-807D89E6925F}" type="datetimeFigureOut">
              <a:rPr lang="en-US" smtClean="0"/>
              <a:t>18/2/16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D6D61-1CE7-2142-8684-43832A2F4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0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D6D61-1CE7-2142-8684-43832A2F4C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44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33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33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33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33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D6D61-1CE7-2142-8684-43832A2F4C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4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D6D61-1CE7-2142-8684-43832A2F4C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4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D6D61-1CE7-2142-8684-43832A2F4C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97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09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2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67733"/>
            <a:ext cx="9309518" cy="6954090"/>
            <a:chOff x="0" y="-67733"/>
            <a:chExt cx="9309518" cy="6954090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46474"/>
              <a:ext cx="9309518" cy="6368988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>
            <a:xfrm>
              <a:off x="0" y="-67733"/>
              <a:ext cx="9309518" cy="351829"/>
            </a:xfrm>
            <a:prstGeom prst="rect">
              <a:avLst/>
            </a:prstGeom>
            <a:solidFill>
              <a:srgbClr val="06243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6602262"/>
              <a:ext cx="9309518" cy="284095"/>
            </a:xfrm>
            <a:prstGeom prst="rect">
              <a:avLst/>
            </a:prstGeom>
            <a:solidFill>
              <a:srgbClr val="06243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4130514"/>
            <a:ext cx="9309518" cy="1898497"/>
          </a:xfrm>
          <a:prstGeom prst="rect">
            <a:avLst/>
          </a:prstGeom>
          <a:solidFill>
            <a:srgbClr val="1768B1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4130514"/>
            <a:ext cx="1697789" cy="189849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ANN_Logo_W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566" y="4566371"/>
            <a:ext cx="1253416" cy="9728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flipV="1">
            <a:off x="-1" y="4130513"/>
            <a:ext cx="9309519" cy="116253"/>
          </a:xfrm>
          <a:prstGeom prst="rect">
            <a:avLst/>
          </a:prstGeom>
          <a:solidFill>
            <a:srgbClr val="0C1F2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4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2110371"/>
            <a:ext cx="9198524" cy="4759071"/>
            <a:chOff x="0" y="2110371"/>
            <a:chExt cx="9198524" cy="4759071"/>
          </a:xfrm>
        </p:grpSpPr>
        <p:sp>
          <p:nvSpPr>
            <p:cNvPr id="3" name="Freeform 2"/>
            <p:cNvSpPr/>
            <p:nvPr userDrawn="1"/>
          </p:nvSpPr>
          <p:spPr>
            <a:xfrm>
              <a:off x="0" y="2110371"/>
              <a:ext cx="9198524" cy="4759071"/>
            </a:xfrm>
            <a:custGeom>
              <a:avLst/>
              <a:gdLst>
                <a:gd name="connsiteX0" fmla="*/ 0 w 9198524"/>
                <a:gd name="connsiteY0" fmla="*/ 0 h 5515904"/>
                <a:gd name="connsiteX1" fmla="*/ 9198524 w 9198524"/>
                <a:gd name="connsiteY1" fmla="*/ 3014506 h 5515904"/>
                <a:gd name="connsiteX2" fmla="*/ 9198524 w 9198524"/>
                <a:gd name="connsiteY2" fmla="*/ 5477421 h 5515904"/>
                <a:gd name="connsiteX3" fmla="*/ 0 w 9198524"/>
                <a:gd name="connsiteY3" fmla="*/ 5515904 h 5515904"/>
                <a:gd name="connsiteX4" fmla="*/ 0 w 9198524"/>
                <a:gd name="connsiteY4" fmla="*/ 0 h 551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8524" h="5515904">
                  <a:moveTo>
                    <a:pt x="0" y="0"/>
                  </a:moveTo>
                  <a:lnTo>
                    <a:pt x="9198524" y="3014506"/>
                  </a:lnTo>
                  <a:lnTo>
                    <a:pt x="9198524" y="5477421"/>
                  </a:lnTo>
                  <a:lnTo>
                    <a:pt x="0" y="5515904"/>
                  </a:lnTo>
                  <a:cubicBezTo>
                    <a:pt x="4276" y="3685821"/>
                    <a:pt x="8553" y="1855738"/>
                    <a:pt x="0" y="0"/>
                  </a:cubicBezTo>
                  <a:close/>
                </a:path>
              </a:pathLst>
            </a:custGeom>
            <a:solidFill>
              <a:srgbClr val="1768B1">
                <a:alpha val="1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Freeform 3"/>
            <p:cNvSpPr/>
            <p:nvPr userDrawn="1"/>
          </p:nvSpPr>
          <p:spPr>
            <a:xfrm>
              <a:off x="1" y="3174865"/>
              <a:ext cx="9144000" cy="3694577"/>
            </a:xfrm>
            <a:custGeom>
              <a:avLst/>
              <a:gdLst>
                <a:gd name="connsiteX0" fmla="*/ 6029715 w 6029715"/>
                <a:gd name="connsiteY0" fmla="*/ 0 h 6875638"/>
                <a:gd name="connsiteX1" fmla="*/ 6029715 w 6029715"/>
                <a:gd name="connsiteY1" fmla="*/ 6875638 h 6875638"/>
                <a:gd name="connsiteX2" fmla="*/ 0 w 6029715"/>
                <a:gd name="connsiteY2" fmla="*/ 6875638 h 6875638"/>
                <a:gd name="connsiteX3" fmla="*/ 6029715 w 6029715"/>
                <a:gd name="connsiteY3" fmla="*/ 0 h 687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9715" h="6875638">
                  <a:moveTo>
                    <a:pt x="6029715" y="0"/>
                  </a:moveTo>
                  <a:lnTo>
                    <a:pt x="6029715" y="6875638"/>
                  </a:lnTo>
                  <a:lnTo>
                    <a:pt x="0" y="6875638"/>
                  </a:lnTo>
                  <a:lnTo>
                    <a:pt x="6029715" y="0"/>
                  </a:lnTo>
                  <a:close/>
                </a:path>
              </a:pathLst>
            </a:custGeom>
            <a:solidFill>
              <a:srgbClr val="1768B1">
                <a:alpha val="16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 descr="foot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18497"/>
            <a:ext cx="9152141" cy="547644"/>
          </a:xfrm>
          <a:prstGeom prst="rect">
            <a:avLst/>
          </a:prstGeom>
        </p:spPr>
      </p:pic>
      <p:sp>
        <p:nvSpPr>
          <p:cNvPr id="34" name="Slide Number Placeholder 5"/>
          <p:cNvSpPr txBox="1">
            <a:spLocks/>
          </p:cNvSpPr>
          <p:nvPr/>
        </p:nvSpPr>
        <p:spPr>
          <a:xfrm>
            <a:off x="6826732" y="641496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D43A6F16-D3CF-4F46-B6D9-B3CAB1B8793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/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35" name="Title 19"/>
          <p:cNvSpPr>
            <a:spLocks noGrp="1"/>
          </p:cNvSpPr>
          <p:nvPr>
            <p:ph type="title" hasCustomPrompt="1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1556792"/>
            <a:ext cx="8219109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Lorem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ipsum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valerum</a:t>
            </a:r>
            <a:endParaRPr lang="en-US" sz="2800" b="0" i="0" baseline="0" dirty="0" smtClean="0">
              <a:solidFill>
                <a:srgbClr val="4C4D50"/>
              </a:solidFill>
              <a:latin typeface="Helvetica Neue"/>
              <a:cs typeface="Helvetica Neue"/>
            </a:endParaRPr>
          </a:p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Donec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rhoncus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eros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in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nulla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dapibus</a:t>
            </a:r>
            <a:endParaRPr lang="en-US" sz="2800" b="0" i="0" baseline="0" dirty="0" smtClean="0">
              <a:solidFill>
                <a:srgbClr val="4C4D50"/>
              </a:solidFill>
              <a:latin typeface="Helvetica Neue"/>
              <a:cs typeface="Helvetica Neue"/>
            </a:endParaRPr>
          </a:p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Nam et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velit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ac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lectus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iaculis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sollicitudin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. In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rutrum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massa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vel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nisi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luctus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consequat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. </a:t>
            </a:r>
          </a:p>
          <a:p>
            <a:endParaRPr lang="en-US" sz="2800" b="0" i="0" dirty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0537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9"/>
          <p:cNvSpPr>
            <a:spLocks noGrp="1"/>
          </p:cNvSpPr>
          <p:nvPr>
            <p:ph type="title" hasCustomPrompt="1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5" name="Picture 14" descr="foot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18497"/>
            <a:ext cx="9152141" cy="547644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6826732" y="641496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D43A6F16-D3CF-4F46-B6D9-B3CAB1B8793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/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083083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112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0960" y="-8390"/>
            <a:ext cx="9296400" cy="6881326"/>
          </a:xfrm>
          <a:prstGeom prst="rect">
            <a:avLst/>
          </a:prstGeom>
        </p:spPr>
      </p:pic>
      <p:sp>
        <p:nvSpPr>
          <p:cNvPr id="36" name="Text Placeholder 35"/>
          <p:cNvSpPr>
            <a:spLocks noGrp="1"/>
          </p:cNvSpPr>
          <p:nvPr>
            <p:ph type="body" sz="quarter" idx="13" hasCustomPrompt="1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Name of an Agenda Item</a:t>
            </a:r>
          </a:p>
          <a:p>
            <a:pPr lvl="0"/>
            <a:r>
              <a:rPr lang="en-US" dirty="0" smtClean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98837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genda2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541"/>
            <a:ext cx="9144000" cy="6869049"/>
          </a:xfrm>
          <a:prstGeom prst="rect">
            <a:avLst/>
          </a:prstGeom>
        </p:spPr>
      </p:pic>
      <p:sp>
        <p:nvSpPr>
          <p:cNvPr id="9" name="Text Placeholder 35"/>
          <p:cNvSpPr>
            <a:spLocks noGrp="1"/>
          </p:cNvSpPr>
          <p:nvPr>
            <p:ph type="body" sz="quarter" idx="13" hasCustomPrompt="1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Name of an Agenda Item</a:t>
            </a:r>
          </a:p>
          <a:p>
            <a:pPr lvl="0"/>
            <a:r>
              <a:rPr lang="en-US" dirty="0" smtClean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86709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genda3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55981" cy="6876852"/>
          </a:xfrm>
          <a:prstGeom prst="rect">
            <a:avLst/>
          </a:prstGeom>
        </p:spPr>
      </p:pic>
      <p:sp>
        <p:nvSpPr>
          <p:cNvPr id="4" name="Text Placeholder 35"/>
          <p:cNvSpPr>
            <a:spLocks noGrp="1"/>
          </p:cNvSpPr>
          <p:nvPr>
            <p:ph type="body" sz="quarter" idx="13" hasCustomPrompt="1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Name of an Agenda Item</a:t>
            </a:r>
          </a:p>
          <a:p>
            <a:pPr lvl="0"/>
            <a:r>
              <a:rPr lang="en-US" dirty="0" smtClean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080330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4C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2598360" cy="936526"/>
          </a:xfrm>
          <a:prstGeom prst="rect">
            <a:avLst/>
          </a:prstGeom>
        </p:spPr>
        <p:txBody>
          <a:bodyPr/>
          <a:lstStyle>
            <a:lvl1pPr algn="l">
              <a:lnSpc>
                <a:spcPct val="80000"/>
              </a:lnSpc>
              <a:defRPr sz="3200" b="0" i="0">
                <a:solidFill>
                  <a:srgbClr val="A6D5EE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m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628" y="1821786"/>
            <a:ext cx="7714745" cy="376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3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0"/>
          <p:cNvSpPr>
            <a:spLocks noGrp="1"/>
          </p:cNvSpPr>
          <p:nvPr>
            <p:ph sz="quarter" idx="11" hasCustomPrompt="1"/>
          </p:nvPr>
        </p:nvSpPr>
        <p:spPr>
          <a:xfrm>
            <a:off x="329320" y="1268760"/>
            <a:ext cx="2446932" cy="183557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="0" i="0">
                <a:solidFill>
                  <a:srgbClr val="43ACDA"/>
                </a:solidFill>
                <a:latin typeface="Helvetica Neue Medium"/>
                <a:cs typeface="Helvetica Neue Medium"/>
              </a:defRPr>
            </a:lvl1pPr>
            <a:lvl2pPr marL="457200" indent="0" algn="r">
              <a:buNone/>
              <a:defRPr sz="1600" b="0" i="0">
                <a:solidFill>
                  <a:srgbClr val="4C4D50"/>
                </a:solidFill>
                <a:latin typeface="Helvetica Neue"/>
                <a:cs typeface="Helvetica Neue"/>
              </a:defRPr>
            </a:lvl2pPr>
            <a:lvl3pPr marL="914400" indent="0" algn="r">
              <a:buNone/>
              <a:defRPr sz="1400" b="0" i="0">
                <a:solidFill>
                  <a:srgbClr val="4C4D50"/>
                </a:solidFill>
                <a:latin typeface="Helvetica Neue"/>
                <a:cs typeface="Helvetica Neue"/>
              </a:defRPr>
            </a:lvl3pPr>
            <a:lvl4pPr marL="1371600" indent="0" algn="r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4pPr>
            <a:lvl5pPr marL="1828800" indent="0" algn="r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5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  <p:sp>
        <p:nvSpPr>
          <p:cNvPr id="12" name="Content Placeholder 20"/>
          <p:cNvSpPr>
            <a:spLocks noGrp="1"/>
          </p:cNvSpPr>
          <p:nvPr>
            <p:ph sz="quarter" idx="12" hasCustomPrompt="1"/>
          </p:nvPr>
        </p:nvSpPr>
        <p:spPr>
          <a:xfrm>
            <a:off x="2777872" y="1268760"/>
            <a:ext cx="5070728" cy="413904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3ACDA"/>
                </a:solidFill>
                <a:latin typeface="Helvetica Neue"/>
                <a:cs typeface="Helvetica Neue"/>
              </a:defRPr>
            </a:lvl1pPr>
            <a:lvl2pPr marL="0" indent="0">
              <a:buNone/>
              <a:defRPr sz="1600" b="0" i="0">
                <a:solidFill>
                  <a:srgbClr val="43ACDA"/>
                </a:solidFill>
                <a:latin typeface="Helvetica Neue Medium"/>
                <a:cs typeface="Helvetica Neue Medium"/>
              </a:defRPr>
            </a:lvl2pPr>
            <a:lvl3pPr marL="914400" indent="0">
              <a:buNone/>
              <a:defRPr sz="1400" b="0" i="0">
                <a:solidFill>
                  <a:srgbClr val="4C4D50"/>
                </a:solidFill>
                <a:latin typeface="Helvetica Neue"/>
                <a:cs typeface="Helvetica Neue"/>
              </a:defRPr>
            </a:lvl3pPr>
            <a:lvl4pPr marL="1371600" indent="0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4pPr>
            <a:lvl5pPr marL="1828800" indent="0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5pPr>
          </a:lstStyle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329320" y="321693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2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79512" y="908720"/>
            <a:ext cx="8784976" cy="48967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C4D50"/>
                </a:solidFill>
                <a:latin typeface="Helvetica Neue"/>
                <a:cs typeface="Helvetica Neue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329320" y="321693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2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179512" y="133698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 hasCustomPrompt="1"/>
          </p:nvPr>
        </p:nvSpPr>
        <p:spPr>
          <a:xfrm>
            <a:off x="179512" y="133698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79512" y="1556792"/>
            <a:ext cx="8219109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Lorem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ipsum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valerum</a:t>
            </a:r>
            <a:endParaRPr lang="en-US" sz="2800" b="0" i="0" baseline="0" dirty="0" smtClean="0">
              <a:solidFill>
                <a:srgbClr val="4C4D50"/>
              </a:solidFill>
              <a:latin typeface="Helvetica Neue"/>
              <a:cs typeface="Helvetica Neue"/>
            </a:endParaRPr>
          </a:p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Donec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rhoncus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eros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in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nulla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dapibus</a:t>
            </a:r>
            <a:endParaRPr lang="en-US" sz="2800" b="0" i="0" baseline="0" dirty="0" smtClean="0">
              <a:solidFill>
                <a:srgbClr val="4C4D50"/>
              </a:solidFill>
              <a:latin typeface="Helvetica Neue"/>
              <a:cs typeface="Helvetica Neue"/>
            </a:endParaRPr>
          </a:p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Nam et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velit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ac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lectus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iaculis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sollicitudin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. In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rutrum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massa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vel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nisi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luctus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consequat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. </a:t>
            </a:r>
          </a:p>
          <a:p>
            <a:endParaRPr lang="en-US" sz="2800" b="0" i="0" dirty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1787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27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793" r:id="rId8"/>
    <p:sldLayoutId id="2147483782" r:id="rId9"/>
    <p:sldLayoutId id="2147483780" r:id="rId10"/>
    <p:sldLayoutId id="2147483781" r:id="rId11"/>
    <p:sldLayoutId id="214748378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jpeg"/><Relationship Id="rId6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.png"/><Relationship Id="rId12" Type="http://schemas.openxmlformats.org/officeDocument/2006/relationships/hyperlink" Target="twitter.com%5Cicann" TargetMode="External"/><Relationship Id="rId13" Type="http://schemas.openxmlformats.org/officeDocument/2006/relationships/image" Target="../media/image27.png"/><Relationship Id="rId14" Type="http://schemas.openxmlformats.org/officeDocument/2006/relationships/hyperlink" Target="gplus.to%5Cicann" TargetMode="External"/><Relationship Id="rId15" Type="http://schemas.openxmlformats.org/officeDocument/2006/relationships/image" Target="../media/image28.png"/><Relationship Id="rId16" Type="http://schemas.openxmlformats.org/officeDocument/2006/relationships/hyperlink" Target="weibo.com%5CICANNorg" TargetMode="External"/><Relationship Id="rId17" Type="http://schemas.openxmlformats.org/officeDocument/2006/relationships/image" Target="../media/image29.png"/><Relationship Id="rId18" Type="http://schemas.openxmlformats.org/officeDocument/2006/relationships/hyperlink" Target="slideshare.net%5Cicannpresentations" TargetMode="External"/><Relationship Id="rId19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emf"/><Relationship Id="rId4" Type="http://schemas.openxmlformats.org/officeDocument/2006/relationships/hyperlink" Target="flickr.com%5Cphotos%5Cicann" TargetMode="External"/><Relationship Id="rId5" Type="http://schemas.openxmlformats.org/officeDocument/2006/relationships/image" Target="../media/image23.png"/><Relationship Id="rId6" Type="http://schemas.openxmlformats.org/officeDocument/2006/relationships/hyperlink" Target="facebook.com%5Cicannorg" TargetMode="External"/><Relationship Id="rId7" Type="http://schemas.openxmlformats.org/officeDocument/2006/relationships/image" Target="../media/image24.png"/><Relationship Id="rId8" Type="http://schemas.openxmlformats.org/officeDocument/2006/relationships/hyperlink" Target="youtube.com%5Cuser%5CICANNnews" TargetMode="External"/><Relationship Id="rId9" Type="http://schemas.openxmlformats.org/officeDocument/2006/relationships/image" Target="../media/image25.png"/><Relationship Id="rId10" Type="http://schemas.openxmlformats.org/officeDocument/2006/relationships/hyperlink" Target="linkedin.com%5Ccompany%5Cican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99754" y="1650576"/>
            <a:ext cx="32496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ICANN Update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6191" y="4548960"/>
            <a:ext cx="514909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Source Sans Pro"/>
                <a:cs typeface="Source Sans Pro"/>
              </a:rPr>
              <a:t>APStar</a:t>
            </a:r>
            <a:r>
              <a:rPr lang="en-US" sz="2400" dirty="0" smtClean="0">
                <a:solidFill>
                  <a:schemeClr val="bg1"/>
                </a:solidFill>
                <a:latin typeface="Source Sans Pro"/>
                <a:cs typeface="Source Sans Pro"/>
              </a:rPr>
              <a:t> Retreat | 21 Feb 2016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Source Sans Pro"/>
                <a:cs typeface="Source Sans Pro"/>
              </a:rPr>
              <a:t>Jia-Rong Low, VP Asia, &amp; MD APAC Hub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Source Sans Pro"/>
                <a:cs typeface="Source Sans Pro"/>
              </a:rPr>
              <a:t>ICANN</a:t>
            </a:r>
          </a:p>
        </p:txBody>
      </p:sp>
    </p:spTree>
    <p:extLst>
      <p:ext uri="{BB962C8B-B14F-4D97-AF65-F5344CB8AC3E}">
        <p14:creationId xmlns:p14="http://schemas.microsoft.com/office/powerpoint/2010/main" val="223761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2016 – A Year of Transitions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92320" y="1000443"/>
            <a:ext cx="4551680" cy="50038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ransition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655953"/>
            <a:ext cx="4590435" cy="3442826"/>
          </a:xfrm>
          <a:prstGeom prst="rect">
            <a:avLst/>
          </a:prstGeom>
        </p:spPr>
      </p:pic>
      <p:pic>
        <p:nvPicPr>
          <p:cNvPr id="9" name="Picture 8" descr="baton passin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9569" y="1512012"/>
            <a:ext cx="2114331" cy="1406992"/>
          </a:xfrm>
          <a:prstGeom prst="rect">
            <a:avLst/>
          </a:prstGeom>
        </p:spPr>
      </p:pic>
      <p:pic>
        <p:nvPicPr>
          <p:cNvPr id="11" name="Picture 10" descr="ianatransitio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9569" y="3260186"/>
            <a:ext cx="2114331" cy="144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08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Transition - CEO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92320" y="1000443"/>
            <a:ext cx="4551680" cy="50038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ransition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655953"/>
            <a:ext cx="4590435" cy="3442826"/>
          </a:xfrm>
          <a:prstGeom prst="rect">
            <a:avLst/>
          </a:prstGeom>
        </p:spPr>
      </p:pic>
      <p:pic>
        <p:nvPicPr>
          <p:cNvPr id="3" name="Picture 2" descr="Screen Shot 2016-02-18 at 4.20.24 PM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6862" y="1854976"/>
            <a:ext cx="2379006" cy="29474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80575" y="4802411"/>
            <a:ext cx="39485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 err="1" smtClean="0">
                <a:solidFill>
                  <a:srgbClr val="FFFFFF"/>
                </a:solidFill>
              </a:rPr>
              <a:t>Göran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Marby</a:t>
            </a:r>
            <a:endParaRPr lang="en-US" sz="2400" dirty="0" smtClean="0">
              <a:solidFill>
                <a:srgbClr val="FFFFFF"/>
              </a:solidFill>
            </a:endParaRPr>
          </a:p>
          <a:p>
            <a:pPr lvl="0" algn="ctr"/>
            <a:r>
              <a:rPr lang="en-US" sz="2400" dirty="0" smtClean="0">
                <a:solidFill>
                  <a:srgbClr val="FFFFFF"/>
                </a:solidFill>
              </a:rPr>
              <a:t>DG, Swedish Post &amp; Telecom   </a:t>
            </a:r>
          </a:p>
          <a:p>
            <a:pPr lvl="0"/>
            <a:endParaRPr lang="en-US" sz="2400" dirty="0" smtClean="0">
              <a:solidFill>
                <a:srgbClr val="FFFFFF"/>
              </a:solidFill>
            </a:endParaRPr>
          </a:p>
          <a:p>
            <a:pPr lvl="0"/>
            <a:endParaRPr lang="en-US" sz="2400" dirty="0">
              <a:solidFill>
                <a:srgbClr val="FFFFFF"/>
              </a:solidFill>
            </a:endParaRPr>
          </a:p>
          <a:p>
            <a:endParaRPr lang="en-US" sz="2400" dirty="0" smtClean="0">
              <a:solidFill>
                <a:srgbClr val="FFFFFF"/>
              </a:solidFill>
              <a:latin typeface="Source Sans Pro"/>
              <a:cs typeface="Source Sans Pro"/>
            </a:endParaRPr>
          </a:p>
          <a:p>
            <a:endParaRPr lang="en-US" sz="2400" dirty="0">
              <a:solidFill>
                <a:srgbClr val="FFFFFF"/>
              </a:solidFill>
              <a:latin typeface="Source Sans Pro"/>
              <a:cs typeface="Source Sans Pro"/>
            </a:endParaRPr>
          </a:p>
          <a:p>
            <a:endParaRPr lang="en-US" sz="2400" dirty="0" smtClean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38828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Transition - CEO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92320" y="1000443"/>
            <a:ext cx="4551680" cy="50038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Shot 2016-02-18 at 4.20.24 PM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6862" y="1854976"/>
            <a:ext cx="2379006" cy="29474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80575" y="4802411"/>
            <a:ext cx="39485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 err="1" smtClean="0">
                <a:solidFill>
                  <a:srgbClr val="FFFFFF"/>
                </a:solidFill>
              </a:rPr>
              <a:t>Göran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Marby</a:t>
            </a:r>
            <a:endParaRPr lang="en-US" sz="2400" dirty="0" smtClean="0">
              <a:solidFill>
                <a:srgbClr val="FFFFFF"/>
              </a:solidFill>
            </a:endParaRPr>
          </a:p>
          <a:p>
            <a:pPr lvl="0" algn="ctr"/>
            <a:r>
              <a:rPr lang="en-US" sz="2400" dirty="0" smtClean="0">
                <a:solidFill>
                  <a:srgbClr val="FFFFFF"/>
                </a:solidFill>
              </a:rPr>
              <a:t>DG, Swedish Post &amp; Telecom   </a:t>
            </a:r>
          </a:p>
          <a:p>
            <a:pPr lvl="0"/>
            <a:endParaRPr lang="en-US" sz="2400" dirty="0" smtClean="0">
              <a:solidFill>
                <a:srgbClr val="FFFFFF"/>
              </a:solidFill>
            </a:endParaRPr>
          </a:p>
          <a:p>
            <a:pPr lvl="0"/>
            <a:endParaRPr lang="en-US" sz="2400" dirty="0">
              <a:solidFill>
                <a:srgbClr val="FFFFFF"/>
              </a:solidFill>
            </a:endParaRPr>
          </a:p>
          <a:p>
            <a:endParaRPr lang="en-US" sz="2400" dirty="0" smtClean="0">
              <a:solidFill>
                <a:srgbClr val="FFFFFF"/>
              </a:solidFill>
              <a:latin typeface="Source Sans Pro"/>
              <a:cs typeface="Source Sans Pro"/>
            </a:endParaRPr>
          </a:p>
          <a:p>
            <a:endParaRPr lang="en-US" sz="2400" dirty="0">
              <a:solidFill>
                <a:srgbClr val="FFFFFF"/>
              </a:solidFill>
              <a:latin typeface="Source Sans Pro"/>
              <a:cs typeface="Source Sans Pro"/>
            </a:endParaRPr>
          </a:p>
          <a:p>
            <a:endParaRPr lang="en-US" sz="2400" dirty="0" smtClean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pic>
        <p:nvPicPr>
          <p:cNvPr id="7" name="Picture 6" descr="9559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64" y="994313"/>
            <a:ext cx="3757448" cy="500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74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ICANN55 – IANA Transition a key priority</a:t>
            </a:r>
            <a:endParaRPr lang="en-US" dirty="0"/>
          </a:p>
        </p:txBody>
      </p:sp>
      <p:pic>
        <p:nvPicPr>
          <p:cNvPr id="3" name="Picture 2" descr="Screen Shot 2016-02-18 at 4.49.09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39610"/>
            <a:ext cx="9144000" cy="505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35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Source Sans Pro"/>
                <a:cs typeface="Source Sans Pro"/>
              </a:rPr>
              <a:t>APAC Hub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56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Globalization remains a priority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-6337" y="1536495"/>
            <a:ext cx="4838848" cy="3946518"/>
            <a:chOff x="8870017" y="-4092765"/>
            <a:chExt cx="6702731" cy="5877272"/>
          </a:xfrm>
        </p:grpSpPr>
        <p:pic>
          <p:nvPicPr>
            <p:cNvPr id="4" name="Picture 3" descr="Screen Shot 2014-04-24 at 2.31.47 PM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70017" y="-4092765"/>
              <a:ext cx="6702731" cy="587727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3532576" y="-2703902"/>
              <a:ext cx="1788065" cy="22778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Oval 16"/>
          <p:cNvSpPr/>
          <p:nvPr/>
        </p:nvSpPr>
        <p:spPr>
          <a:xfrm>
            <a:off x="906059" y="3258154"/>
            <a:ext cx="172616" cy="172616"/>
          </a:xfrm>
          <a:prstGeom prst="ellipse">
            <a:avLst/>
          </a:prstGeom>
          <a:solidFill>
            <a:schemeClr val="accent5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303757" y="2683144"/>
            <a:ext cx="172616" cy="172616"/>
          </a:xfrm>
          <a:prstGeom prst="ellipse">
            <a:avLst/>
          </a:prstGeom>
          <a:solidFill>
            <a:schemeClr val="accent5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628773" y="2769452"/>
            <a:ext cx="172616" cy="172616"/>
          </a:xfrm>
          <a:prstGeom prst="ellipse">
            <a:avLst/>
          </a:prstGeom>
          <a:solidFill>
            <a:schemeClr val="accent5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961674" y="4767780"/>
            <a:ext cx="172616" cy="172616"/>
          </a:xfrm>
          <a:prstGeom prst="ellipse">
            <a:avLst/>
          </a:prstGeom>
          <a:solidFill>
            <a:schemeClr val="accent5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913651" y="2687616"/>
            <a:ext cx="172616" cy="172616"/>
          </a:xfrm>
          <a:prstGeom prst="ellipse">
            <a:avLst/>
          </a:prstGeom>
          <a:solidFill>
            <a:schemeClr val="accent5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912463" y="1856898"/>
            <a:ext cx="2080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A1F24"/>
                </a:solidFill>
                <a:latin typeface="Source Sans Pro"/>
                <a:cs typeface="Source Sans Pro"/>
              </a:rPr>
              <a:t>APAC Hub</a:t>
            </a:r>
            <a:endParaRPr lang="en-US" sz="2400" b="1" dirty="0">
              <a:solidFill>
                <a:srgbClr val="0A1F24"/>
              </a:solidFill>
              <a:latin typeface="Source Sans Pro"/>
              <a:cs typeface="Source Sans Pro"/>
            </a:endParaRPr>
          </a:p>
        </p:txBody>
      </p:sp>
      <p:pic>
        <p:nvPicPr>
          <p:cNvPr id="25" name="Picture 24" descr="ICANN_Logo_B_CMYK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1263" y="2343633"/>
            <a:ext cx="875821" cy="679021"/>
          </a:xfrm>
          <a:prstGeom prst="rect">
            <a:avLst/>
          </a:prstGeom>
        </p:spPr>
      </p:pic>
      <p:pic>
        <p:nvPicPr>
          <p:cNvPr id="27" name="Picture 26" descr="southbeach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9960" y="3118506"/>
            <a:ext cx="1438468" cy="206679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904858" y="805590"/>
            <a:ext cx="3239142" cy="467742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033889" y="1128662"/>
            <a:ext cx="28099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FFFF"/>
                </a:solidFill>
              </a:rPr>
              <a:t>“</a:t>
            </a:r>
            <a:r>
              <a:rPr lang="en-US" sz="2400" dirty="0">
                <a:solidFill>
                  <a:srgbClr val="FFFFFF"/>
                </a:solidFill>
              </a:rPr>
              <a:t>Evolve and further internationalize and regionalize ICANN’s implementation of the </a:t>
            </a:r>
            <a:r>
              <a:rPr lang="en-US" sz="2400" dirty="0" err="1">
                <a:solidFill>
                  <a:srgbClr val="FFFFFF"/>
                </a:solidFill>
              </a:rPr>
              <a:t>multistakeholder</a:t>
            </a:r>
            <a:r>
              <a:rPr lang="en-US" sz="2400" dirty="0">
                <a:solidFill>
                  <a:srgbClr val="FFFFFF"/>
                </a:solidFill>
              </a:rPr>
              <a:t> approach</a:t>
            </a:r>
            <a:r>
              <a:rPr lang="en-US" sz="2400" dirty="0" smtClean="0">
                <a:solidFill>
                  <a:srgbClr val="FFFFFF"/>
                </a:solidFill>
              </a:rPr>
              <a:t>”</a:t>
            </a:r>
          </a:p>
          <a:p>
            <a:pPr lvl="0"/>
            <a:endParaRPr lang="en-US" sz="2400" dirty="0" smtClean="0">
              <a:solidFill>
                <a:srgbClr val="FFFFFF"/>
              </a:solidFill>
            </a:endParaRPr>
          </a:p>
          <a:p>
            <a:pPr lvl="0"/>
            <a:endParaRPr lang="en-US" sz="2400" dirty="0">
              <a:solidFill>
                <a:srgbClr val="FFFFFF"/>
              </a:solidFill>
            </a:endParaRPr>
          </a:p>
          <a:p>
            <a:pPr lvl="0"/>
            <a:r>
              <a:rPr lang="en-US" sz="2400" dirty="0" smtClean="0">
                <a:solidFill>
                  <a:srgbClr val="FFFFFF"/>
                </a:solidFill>
              </a:rPr>
              <a:t>ICANN’S efforts in Globalization</a:t>
            </a:r>
            <a:endParaRPr lang="en-US" sz="2400" dirty="0" smtClean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521839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Globalizing APAC Functions – Further Streamline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350124" y="904486"/>
            <a:ext cx="2539800" cy="217525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393969" y="904486"/>
            <a:ext cx="2539800" cy="2175252"/>
          </a:xfrm>
          <a:prstGeom prst="rect">
            <a:avLst/>
          </a:prstGeom>
          <a:solidFill>
            <a:schemeClr val="accent4">
              <a:alpha val="63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350124" y="904486"/>
            <a:ext cx="2539800" cy="87588"/>
          </a:xfrm>
          <a:prstGeom prst="rect">
            <a:avLst/>
          </a:prstGeom>
          <a:solidFill>
            <a:srgbClr val="145357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93969" y="904486"/>
            <a:ext cx="2539800" cy="87588"/>
          </a:xfrm>
          <a:prstGeom prst="rect">
            <a:avLst/>
          </a:prstGeom>
          <a:solidFill>
            <a:srgbClr val="EA9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3950" y="3681668"/>
            <a:ext cx="2539800" cy="217525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93969" y="3681668"/>
            <a:ext cx="2539800" cy="21752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3950" y="3681668"/>
            <a:ext cx="2539800" cy="87588"/>
          </a:xfrm>
          <a:prstGeom prst="rect">
            <a:avLst/>
          </a:prstGeom>
          <a:solidFill>
            <a:srgbClr val="AC4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393969" y="3681668"/>
            <a:ext cx="2539800" cy="87588"/>
          </a:xfrm>
          <a:prstGeom prst="rect">
            <a:avLst/>
          </a:prstGeom>
          <a:solidFill>
            <a:srgbClr val="114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3950" y="904486"/>
            <a:ext cx="2539800" cy="2175252"/>
          </a:xfrm>
          <a:prstGeom prst="rect">
            <a:avLst/>
          </a:prstGeom>
          <a:solidFill>
            <a:schemeClr val="accent1">
              <a:alpha val="72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93950" y="904486"/>
            <a:ext cx="2539800" cy="875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29198" y="1604859"/>
            <a:ext cx="2080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  <a:latin typeface="Source Sans Pro"/>
                <a:cs typeface="Source Sans Pro"/>
              </a:rPr>
              <a:t>Registry / Registrar Services</a:t>
            </a:r>
            <a:endParaRPr lang="en-US" b="1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79874" y="1604859"/>
            <a:ext cx="2080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  <a:latin typeface="Source Sans Pro"/>
                <a:cs typeface="Source Sans Pro"/>
              </a:rPr>
              <a:t>Contractual Compliance</a:t>
            </a:r>
            <a:endParaRPr lang="en-US" b="1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29219" y="1604859"/>
            <a:ext cx="2080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  <a:latin typeface="Source Sans Pro"/>
                <a:cs typeface="Source Sans Pro"/>
              </a:rPr>
              <a:t>Stakeholder Engagement </a:t>
            </a:r>
            <a:endParaRPr lang="en-US" b="1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198" y="4517660"/>
            <a:ext cx="2080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  <a:latin typeface="Source Sans Pro"/>
                <a:cs typeface="Source Sans Pro"/>
              </a:rPr>
              <a:t>Customer Service Support</a:t>
            </a:r>
            <a:endParaRPr lang="en-US" b="1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29219" y="4583760"/>
            <a:ext cx="2080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Source Sans Pro"/>
                <a:cs typeface="Source Sans Pro"/>
              </a:rPr>
              <a:t>Supporting </a:t>
            </a:r>
            <a:r>
              <a:rPr lang="en-US" b="1" dirty="0" smtClean="0">
                <a:solidFill>
                  <a:srgbClr val="FFFFFF"/>
                </a:solidFill>
                <a:latin typeface="Source Sans Pro"/>
                <a:cs typeface="Source Sans Pro"/>
              </a:rPr>
              <a:t>Functions</a:t>
            </a:r>
            <a:endParaRPr lang="en-US" b="1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80000" y="3937417"/>
            <a:ext cx="20800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A1F24"/>
                </a:solidFill>
                <a:latin typeface="Source Sans Pro"/>
                <a:cs typeface="Source Sans Pro"/>
              </a:rPr>
              <a:t>APAC Hub</a:t>
            </a:r>
            <a:endParaRPr lang="en-US" sz="3200" b="1" dirty="0">
              <a:solidFill>
                <a:srgbClr val="0A1F24"/>
              </a:solidFill>
              <a:latin typeface="Source Sans Pro"/>
              <a:cs typeface="Source Sans Pro"/>
            </a:endParaRPr>
          </a:p>
        </p:txBody>
      </p:sp>
      <p:cxnSp>
        <p:nvCxnSpPr>
          <p:cNvPr id="14" name="Straight Arrow Connector 13"/>
          <p:cNvCxnSpPr>
            <a:endCxn id="3" idx="2"/>
          </p:cNvCxnSpPr>
          <p:nvPr/>
        </p:nvCxnSpPr>
        <p:spPr>
          <a:xfrm flipV="1">
            <a:off x="4620024" y="3079738"/>
            <a:ext cx="0" cy="60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2833750" y="3079738"/>
            <a:ext cx="516374" cy="6457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889924" y="3079738"/>
            <a:ext cx="504045" cy="60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7" idx="3"/>
          </p:cNvCxnSpPr>
          <p:nvPr/>
        </p:nvCxnSpPr>
        <p:spPr>
          <a:xfrm flipH="1">
            <a:off x="2833750" y="4769294"/>
            <a:ext cx="51637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9" idx="1"/>
          </p:cNvCxnSpPr>
          <p:nvPr/>
        </p:nvCxnSpPr>
        <p:spPr>
          <a:xfrm>
            <a:off x="5889924" y="4769294"/>
            <a:ext cx="50404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Picture 36" descr="ICANN_Logo_B_CMYK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6114" y="4641511"/>
            <a:ext cx="1347819" cy="104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18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Facilitate for region to participate in ICANN globally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flipH="1">
            <a:off x="2569213" y="3430276"/>
            <a:ext cx="2327377" cy="200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6000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16623" y="1372326"/>
            <a:ext cx="2327377" cy="20025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8170" y="1372325"/>
            <a:ext cx="2522432" cy="40605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8" name="Text Placeholder 32"/>
          <p:cNvSpPr txBox="1">
            <a:spLocks/>
          </p:cNvSpPr>
          <p:nvPr/>
        </p:nvSpPr>
        <p:spPr>
          <a:xfrm>
            <a:off x="129226" y="2740653"/>
            <a:ext cx="2298836" cy="19204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600" dirty="0" smtClean="0">
                <a:solidFill>
                  <a:prstClr val="white"/>
                </a:solidFill>
                <a:latin typeface="Source Sans Pro"/>
                <a:cs typeface="Source Sans Pro"/>
              </a:rPr>
              <a:t>Content </a:t>
            </a:r>
            <a:r>
              <a:rPr lang="en-US" sz="1600" dirty="0" err="1" smtClean="0">
                <a:solidFill>
                  <a:prstClr val="white"/>
                </a:solidFill>
                <a:latin typeface="Source Sans Pro"/>
                <a:cs typeface="Source Sans Pro"/>
              </a:rPr>
              <a:t>localisation</a:t>
            </a:r>
            <a:r>
              <a:rPr lang="en-US" sz="1600" dirty="0" smtClean="0">
                <a:solidFill>
                  <a:prstClr val="white"/>
                </a:solidFill>
                <a:latin typeface="Source Sans Pro"/>
                <a:cs typeface="Source Sans Pro"/>
              </a:rPr>
              <a:t> (MOU with Japan and Thai community)</a:t>
            </a:r>
            <a:endParaRPr lang="en-US" sz="1600" dirty="0">
              <a:solidFill>
                <a:prstClr val="white"/>
              </a:solidFill>
              <a:latin typeface="Source Sans Pro"/>
              <a:cs typeface="Source Sans Pro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  <a:latin typeface="Source Sans Pro"/>
                <a:cs typeface="Source Sans Pro"/>
              </a:rPr>
              <a:t>Local and regional ICANN read-outs</a:t>
            </a:r>
          </a:p>
        </p:txBody>
      </p:sp>
      <p:sp>
        <p:nvSpPr>
          <p:cNvPr id="9" name="Text Placeholder 33"/>
          <p:cNvSpPr txBox="1">
            <a:spLocks/>
          </p:cNvSpPr>
          <p:nvPr/>
        </p:nvSpPr>
        <p:spPr>
          <a:xfrm>
            <a:off x="129226" y="1753768"/>
            <a:ext cx="2298836" cy="854366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</a:pPr>
            <a:r>
              <a:rPr lang="en-AU" sz="2400" b="1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Local context and language</a:t>
            </a:r>
            <a:endParaRPr lang="en-AU" sz="2400" b="1" dirty="0">
              <a:solidFill>
                <a:schemeClr val="bg1"/>
              </a:solidFill>
              <a:latin typeface="Source Sans Pro"/>
              <a:ea typeface="Segoe UI" panose="020B0502040204020203" pitchFamily="34" charset="0"/>
              <a:cs typeface="Source Sans Pro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69212" y="1372326"/>
            <a:ext cx="4200631" cy="20025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12" name="Text Placeholder 32"/>
          <p:cNvSpPr txBox="1">
            <a:spLocks/>
          </p:cNvSpPr>
          <p:nvPr/>
        </p:nvSpPr>
        <p:spPr>
          <a:xfrm>
            <a:off x="2822305" y="2247900"/>
            <a:ext cx="3947537" cy="11650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AU" sz="1400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Next Generation “WHOIS”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AU" sz="1400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New </a:t>
            </a:r>
            <a:r>
              <a:rPr lang="en-AU" sz="1400" dirty="0" err="1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gTLD</a:t>
            </a:r>
            <a:r>
              <a:rPr lang="en-AU" sz="1400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 programme reviews (</a:t>
            </a:r>
            <a:r>
              <a:rPr lang="en-AU" sz="1400" dirty="0" err="1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Consumer,Trust</a:t>
            </a:r>
            <a:r>
              <a:rPr lang="en-AU" sz="1400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 and Choice, Root Stability, DNS Abuse)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AU" sz="1400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Rights Protection Mechanisms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AU" sz="1400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RDAP Operational Profile Public Comment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en-US" sz="1600" dirty="0" smtClean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13" name="Text Placeholder 33"/>
          <p:cNvSpPr txBox="1">
            <a:spLocks/>
          </p:cNvSpPr>
          <p:nvPr/>
        </p:nvSpPr>
        <p:spPr>
          <a:xfrm>
            <a:off x="2860406" y="1453568"/>
            <a:ext cx="3794394" cy="55303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</a:pPr>
            <a:r>
              <a:rPr lang="en-AU" sz="2400" b="1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Bringing ICANN issues to you </a:t>
            </a:r>
            <a:endParaRPr lang="en-AU" sz="2400" b="1" dirty="0">
              <a:solidFill>
                <a:schemeClr val="bg1"/>
              </a:solidFill>
              <a:latin typeface="Source Sans Pro"/>
              <a:ea typeface="Segoe UI" panose="020B0502040204020203" pitchFamily="34" charset="0"/>
              <a:cs typeface="Source Sans Pro"/>
            </a:endParaRPr>
          </a:p>
        </p:txBody>
      </p:sp>
      <p:sp>
        <p:nvSpPr>
          <p:cNvPr id="15" name="Rectangle 14"/>
          <p:cNvSpPr/>
          <p:nvPr/>
        </p:nvSpPr>
        <p:spPr>
          <a:xfrm flipH="1">
            <a:off x="4961541" y="3430276"/>
            <a:ext cx="4200631" cy="20025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16" name="Text Placeholder 32"/>
          <p:cNvSpPr txBox="1">
            <a:spLocks/>
          </p:cNvSpPr>
          <p:nvPr/>
        </p:nvSpPr>
        <p:spPr>
          <a:xfrm>
            <a:off x="5200942" y="4036346"/>
            <a:ext cx="3930359" cy="126951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600" dirty="0" err="1">
                <a:solidFill>
                  <a:schemeClr val="bg1"/>
                </a:solidFill>
                <a:latin typeface="Source Sans Pro"/>
                <a:cs typeface="Source Sans Pro"/>
              </a:rPr>
              <a:t>Internationalised</a:t>
            </a:r>
            <a:r>
              <a:rPr lang="en-US" sz="1600" dirty="0">
                <a:solidFill>
                  <a:schemeClr val="bg1"/>
                </a:solidFill>
                <a:latin typeface="Source Sans Pro"/>
                <a:cs typeface="Source Sans Pro"/>
              </a:rPr>
              <a:t> Domain Names (IDN) </a:t>
            </a:r>
            <a:r>
              <a:rPr lang="en-US" sz="1600" dirty="0" err="1">
                <a:solidFill>
                  <a:schemeClr val="bg1"/>
                </a:solidFill>
                <a:latin typeface="Source Sans Pro"/>
                <a:cs typeface="Source Sans Pro"/>
              </a:rPr>
              <a:t>programme</a:t>
            </a:r>
            <a:endParaRPr lang="en-US" sz="1600" dirty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600" dirty="0" smtClean="0">
                <a:solidFill>
                  <a:prstClr val="white"/>
                </a:solidFill>
                <a:latin typeface="Source Sans Pro"/>
                <a:cs typeface="Source Sans Pro"/>
              </a:rPr>
              <a:t>Support regional IG events</a:t>
            </a:r>
          </a:p>
        </p:txBody>
      </p:sp>
      <p:sp>
        <p:nvSpPr>
          <p:cNvPr id="17" name="Text Placeholder 33"/>
          <p:cNvSpPr txBox="1">
            <a:spLocks/>
          </p:cNvSpPr>
          <p:nvPr/>
        </p:nvSpPr>
        <p:spPr>
          <a:xfrm>
            <a:off x="5092701" y="3557739"/>
            <a:ext cx="4038600" cy="442051"/>
          </a:xfrm>
          <a:prstGeom prst="rect">
            <a:avLst/>
          </a:prstGeom>
          <a:noFill/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</a:pPr>
            <a:r>
              <a:rPr lang="en-AU" sz="2000" b="1" dirty="0" smtClean="0">
                <a:solidFill>
                  <a:schemeClr val="bg1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Facilitate dev. of MS approach</a:t>
            </a:r>
            <a:endParaRPr lang="en-AU" sz="2000" b="1" dirty="0">
              <a:solidFill>
                <a:schemeClr val="bg1"/>
              </a:solidFill>
              <a:latin typeface="Source Sans Pro"/>
              <a:ea typeface="Segoe UI" panose="020B0502040204020203" pitchFamily="34" charset="0"/>
              <a:cs typeface="Source Sans Pro"/>
            </a:endParaRPr>
          </a:p>
        </p:txBody>
      </p:sp>
      <p:pic>
        <p:nvPicPr>
          <p:cNvPr id="21" name="Picture 20" descr="0001-home.eps"/>
          <p:cNvPicPr>
            <a:picLocks noChangeAspect="1"/>
          </p:cNvPicPr>
          <p:nvPr/>
        </p:nvPicPr>
        <p:blipFill>
          <a:blip r:embed="rId3">
            <a:clrChange>
              <a:clrFrom>
                <a:srgbClr val="A8B6C9"/>
              </a:clrFrom>
              <a:clrTo>
                <a:srgbClr val="A8B6C9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lum bright="40000" contrast="-40000"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8874" y="3700901"/>
            <a:ext cx="1469626" cy="1356578"/>
          </a:xfrm>
          <a:prstGeom prst="rect">
            <a:avLst/>
          </a:prstGeom>
        </p:spPr>
      </p:pic>
      <p:pic>
        <p:nvPicPr>
          <p:cNvPr id="19" name="Picture 18" descr="0004-office.eps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6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0992" y="1753768"/>
            <a:ext cx="1192308" cy="1215237"/>
          </a:xfrm>
          <a:prstGeom prst="rect">
            <a:avLst/>
          </a:prstGeom>
        </p:spPr>
      </p:pic>
      <p:pic>
        <p:nvPicPr>
          <p:cNvPr id="7" name="Picture 6" descr="pic2.jpe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9213" y="3430276"/>
            <a:ext cx="2327377" cy="2002584"/>
          </a:xfrm>
          <a:prstGeom prst="rect">
            <a:avLst/>
          </a:prstGeom>
        </p:spPr>
      </p:pic>
      <p:pic>
        <p:nvPicPr>
          <p:cNvPr id="20" name="Picture 19" descr="IMG_2609v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6623" y="1372325"/>
            <a:ext cx="2345549" cy="200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16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38598" y="736024"/>
            <a:ext cx="6405402" cy="2249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 dirty="0">
              <a:solidFill>
                <a:prstClr val="white"/>
              </a:solidFill>
            </a:endParaRPr>
          </a:p>
        </p:txBody>
      </p:sp>
      <p:sp>
        <p:nvSpPr>
          <p:cNvPr id="7" name="Text Placeholder 32"/>
          <p:cNvSpPr txBox="1">
            <a:spLocks/>
          </p:cNvSpPr>
          <p:nvPr/>
        </p:nvSpPr>
        <p:spPr bwMode="auto">
          <a:xfrm>
            <a:off x="2968430" y="1603503"/>
            <a:ext cx="4808999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Source Sans Pro"/>
                <a:cs typeface="Source Sans Pro"/>
              </a:rPr>
              <a:t>Reach </a:t>
            </a:r>
            <a:r>
              <a:rPr lang="en-US" sz="2000" dirty="0" smtClean="0">
                <a:solidFill>
                  <a:schemeClr val="bg1"/>
                </a:solidFill>
                <a:latin typeface="Source Sans Pro"/>
                <a:cs typeface="Source Sans Pro"/>
              </a:rPr>
              <a:t>us at: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Source Sans Pro"/>
                <a:cs typeface="Source Sans Pro"/>
              </a:rPr>
              <a:t>Email: apachub@icann.org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Source Sans Pro"/>
                <a:cs typeface="Source Sans Pro"/>
              </a:rPr>
              <a:t>Website: </a:t>
            </a:r>
            <a:r>
              <a:rPr lang="en-US" sz="2000" dirty="0" err="1" smtClean="0">
                <a:solidFill>
                  <a:schemeClr val="bg1"/>
                </a:solidFill>
                <a:latin typeface="Source Sans Pro"/>
                <a:cs typeface="Source Sans Pro"/>
              </a:rPr>
              <a:t>icann.org</a:t>
            </a:r>
            <a:endParaRPr lang="en-US" sz="2000" dirty="0" smtClean="0">
              <a:solidFill>
                <a:schemeClr val="bg1"/>
              </a:solidFill>
              <a:latin typeface="Source Sans Pro"/>
              <a:cs typeface="Source Sans Pro"/>
            </a:endParaRPr>
          </a:p>
        </p:txBody>
      </p:sp>
      <p:sp>
        <p:nvSpPr>
          <p:cNvPr id="8" name="Text Placeholder 33"/>
          <p:cNvSpPr txBox="1">
            <a:spLocks/>
          </p:cNvSpPr>
          <p:nvPr/>
        </p:nvSpPr>
        <p:spPr bwMode="auto">
          <a:xfrm>
            <a:off x="2968430" y="1099944"/>
            <a:ext cx="4808999" cy="39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AU" sz="2800" b="1" dirty="0">
                <a:solidFill>
                  <a:schemeClr val="bg1"/>
                </a:solidFill>
                <a:latin typeface="Source Sans Pro" charset="0"/>
                <a:ea typeface="Segoe UI" charset="0"/>
                <a:cs typeface="Segoe UI Semilight" charset="0"/>
              </a:rPr>
              <a:t>Thank You and Questions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" y="736024"/>
            <a:ext cx="2693114" cy="22492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2" name="Text Placeholder 32"/>
          <p:cNvSpPr txBox="1">
            <a:spLocks/>
          </p:cNvSpPr>
          <p:nvPr/>
        </p:nvSpPr>
        <p:spPr>
          <a:xfrm>
            <a:off x="5396046" y="3343899"/>
            <a:ext cx="2118807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gplus.to</a:t>
            </a: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</a:t>
            </a: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icann</a:t>
            </a:r>
            <a:endParaRPr lang="en-US" sz="1800" dirty="0" smtClean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3" name="Text Placeholder 32"/>
          <p:cNvSpPr txBox="1">
            <a:spLocks/>
          </p:cNvSpPr>
          <p:nvPr/>
        </p:nvSpPr>
        <p:spPr>
          <a:xfrm>
            <a:off x="5364494" y="4119353"/>
            <a:ext cx="2673232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weibo.com</a:t>
            </a:r>
            <a:r>
              <a:rPr lang="en-US" sz="18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</a:t>
            </a:r>
            <a:r>
              <a:rPr lang="en-US" sz="1800" dirty="0" err="1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ICANNorg</a:t>
            </a:r>
            <a:endParaRPr lang="en-US" sz="18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4" name="Text Placeholder 32"/>
          <p:cNvSpPr txBox="1">
            <a:spLocks/>
          </p:cNvSpPr>
          <p:nvPr/>
        </p:nvSpPr>
        <p:spPr>
          <a:xfrm>
            <a:off x="5364494" y="4884341"/>
            <a:ext cx="2949307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flickr.com</a:t>
            </a: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/photos/</a:t>
            </a: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icann</a:t>
            </a:r>
            <a:endParaRPr lang="en-US" sz="18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5" name="Text Placeholder 32"/>
          <p:cNvSpPr txBox="1">
            <a:spLocks/>
          </p:cNvSpPr>
          <p:nvPr/>
        </p:nvSpPr>
        <p:spPr>
          <a:xfrm>
            <a:off x="5364494" y="5554438"/>
            <a:ext cx="3700626" cy="425654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slideshare.net</a:t>
            </a: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</a:t>
            </a: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icannpresentations</a:t>
            </a:r>
            <a:endParaRPr lang="en-US" sz="18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2" name="Text Placeholder 32"/>
          <p:cNvSpPr txBox="1">
            <a:spLocks/>
          </p:cNvSpPr>
          <p:nvPr/>
        </p:nvSpPr>
        <p:spPr>
          <a:xfrm>
            <a:off x="1105839" y="3351787"/>
            <a:ext cx="2342226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twitter.com</a:t>
            </a:r>
            <a:r>
              <a:rPr lang="en-US" sz="1800" dirty="0" smtClean="0">
                <a:solidFill>
                  <a:srgbClr val="0A304B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/</a:t>
            </a:r>
            <a:r>
              <a:rPr lang="en-US" sz="1800" dirty="0" err="1" smtClean="0">
                <a:solidFill>
                  <a:srgbClr val="0A304B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icann</a:t>
            </a:r>
            <a:endParaRPr lang="en-US" sz="1800" dirty="0">
              <a:solidFill>
                <a:srgbClr val="0A304B"/>
              </a:solidFill>
              <a:latin typeface="Source Sans Pro"/>
              <a:ea typeface="Segoe UI" panose="020B0502040204020203" pitchFamily="34" charset="0"/>
              <a:cs typeface="Source Sans Pro"/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>
          <a:xfrm>
            <a:off x="1105838" y="4119353"/>
            <a:ext cx="3262961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facebook.com</a:t>
            </a:r>
            <a:r>
              <a:rPr lang="en-US" sz="1800" dirty="0">
                <a:solidFill>
                  <a:srgbClr val="0A304B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/</a:t>
            </a:r>
            <a:r>
              <a:rPr lang="en-US" sz="1800" dirty="0" err="1">
                <a:solidFill>
                  <a:srgbClr val="0A304B"/>
                </a:solidFill>
                <a:latin typeface="Source Sans Pro"/>
                <a:ea typeface="Segoe UI" panose="020B0502040204020203" pitchFamily="34" charset="0"/>
                <a:cs typeface="Source Sans Pro"/>
              </a:rPr>
              <a:t>icannorg</a:t>
            </a:r>
            <a:endParaRPr lang="en-US" sz="1800" dirty="0">
              <a:solidFill>
                <a:srgbClr val="0A304B"/>
              </a:solidFill>
              <a:latin typeface="Source Sans Pro"/>
              <a:ea typeface="Segoe UI" panose="020B0502040204020203" pitchFamily="34" charset="0"/>
              <a:cs typeface="Source Sans Pro"/>
            </a:endParaRPr>
          </a:p>
        </p:txBody>
      </p:sp>
      <p:sp>
        <p:nvSpPr>
          <p:cNvPr id="34" name="Text Placeholder 32"/>
          <p:cNvSpPr txBox="1">
            <a:spLocks/>
          </p:cNvSpPr>
          <p:nvPr/>
        </p:nvSpPr>
        <p:spPr>
          <a:xfrm>
            <a:off x="1105838" y="4884341"/>
            <a:ext cx="3169242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linkedin.com</a:t>
            </a: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/company/</a:t>
            </a: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icann</a:t>
            </a:r>
            <a:endParaRPr lang="en-US" sz="18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5" name="Text Placeholder 32"/>
          <p:cNvSpPr txBox="1">
            <a:spLocks/>
          </p:cNvSpPr>
          <p:nvPr/>
        </p:nvSpPr>
        <p:spPr>
          <a:xfrm>
            <a:off x="1105839" y="5597403"/>
            <a:ext cx="3145416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youtube.com</a:t>
            </a: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/user</a:t>
            </a:r>
            <a:r>
              <a:rPr lang="en-US" sz="18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</a:t>
            </a:r>
            <a:r>
              <a:rPr lang="en-US" sz="1800" dirty="0" err="1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icannnews</a:t>
            </a:r>
            <a:endParaRPr lang="en-US" sz="1800" dirty="0" smtClean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9" name="Titl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Engage with ICANN</a:t>
            </a:r>
            <a:endParaRPr lang="en-US" dirty="0"/>
          </a:p>
        </p:txBody>
      </p:sp>
      <p:pic>
        <p:nvPicPr>
          <p:cNvPr id="40" name="Picture 39" descr="ICANN_Logo_W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82" y="921876"/>
            <a:ext cx="2366915" cy="1837061"/>
          </a:xfrm>
          <a:prstGeom prst="rect">
            <a:avLst/>
          </a:prstGeom>
        </p:spPr>
      </p:pic>
      <p:pic>
        <p:nvPicPr>
          <p:cNvPr id="41" name="Picture 40" descr="1420947842_social_style_3_flikr-128.png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3" y="4775809"/>
            <a:ext cx="537406" cy="537406"/>
          </a:xfrm>
          <a:prstGeom prst="rect">
            <a:avLst/>
          </a:prstGeom>
        </p:spPr>
      </p:pic>
      <p:pic>
        <p:nvPicPr>
          <p:cNvPr id="42" name="Picture 41" descr="1420948141_social_style_3_facebook-128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744" y="4008507"/>
            <a:ext cx="545448" cy="545448"/>
          </a:xfrm>
          <a:prstGeom prst="rect">
            <a:avLst/>
          </a:prstGeom>
        </p:spPr>
      </p:pic>
      <p:pic>
        <p:nvPicPr>
          <p:cNvPr id="43" name="Picture 42" descr="1420948149_social_style_3_youtube-128.png">
            <a:hlinkClick r:id="rId8" action="ppaction://hlinkfil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095" y="5526794"/>
            <a:ext cx="528999" cy="528999"/>
          </a:xfrm>
          <a:prstGeom prst="rect">
            <a:avLst/>
          </a:prstGeom>
        </p:spPr>
      </p:pic>
      <p:pic>
        <p:nvPicPr>
          <p:cNvPr id="45" name="Picture 44" descr="1420948164_social_style_3_in-128.png">
            <a:hlinkClick r:id="rId10" action="ppaction://hlinkfil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49" y="4783089"/>
            <a:ext cx="522847" cy="522847"/>
          </a:xfrm>
          <a:prstGeom prst="rect">
            <a:avLst/>
          </a:prstGeom>
        </p:spPr>
      </p:pic>
      <p:pic>
        <p:nvPicPr>
          <p:cNvPr id="46" name="Picture 45" descr="1420948433_social_style_3_twiter-128.png">
            <a:hlinkClick r:id="rId12" action="ppaction://hlinkfil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114" y="3242143"/>
            <a:ext cx="568165" cy="568165"/>
          </a:xfrm>
          <a:prstGeom prst="rect">
            <a:avLst/>
          </a:prstGeom>
        </p:spPr>
      </p:pic>
      <p:pic>
        <p:nvPicPr>
          <p:cNvPr id="47" name="Picture 46" descr="1420948423_social_style_3_googleplus-128.png">
            <a:hlinkClick r:id="rId14" action="ppaction://hlinkfile"/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3" y="3257522"/>
            <a:ext cx="537406" cy="537406"/>
          </a:xfrm>
          <a:prstGeom prst="rect">
            <a:avLst/>
          </a:prstGeom>
        </p:spPr>
      </p:pic>
      <p:pic>
        <p:nvPicPr>
          <p:cNvPr id="48" name="Picture 47" descr="1420948525_cssi_sina_weibo-128.png">
            <a:hlinkClick r:id="rId16" action="ppaction://hlinkfile"/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434" y="3992952"/>
            <a:ext cx="576561" cy="576558"/>
          </a:xfrm>
          <a:prstGeom prst="rect">
            <a:avLst/>
          </a:prstGeom>
        </p:spPr>
      </p:pic>
      <p:pic>
        <p:nvPicPr>
          <p:cNvPr id="2" name="Picture 1" descr="1421037698_slideshare-128.png">
            <a:hlinkClick r:id="rId18" action="ppaction://hlinkfile"/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259" y="5514925"/>
            <a:ext cx="552736" cy="5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25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CANNPP.Template.Jan2015[1]">
  <a:themeElements>
    <a:clrScheme name="ICANN Template">
      <a:dk1>
        <a:srgbClr val="0A1F24"/>
      </a:dk1>
      <a:lt1>
        <a:sysClr val="window" lastClr="FFFFFF"/>
      </a:lt1>
      <a:dk2>
        <a:srgbClr val="1A87C9"/>
      </a:dk2>
      <a:lt2>
        <a:srgbClr val="EEECE1"/>
      </a:lt2>
      <a:accent1>
        <a:srgbClr val="1A87C9"/>
      </a:accent1>
      <a:accent2>
        <a:srgbClr val="0D436C"/>
      </a:accent2>
      <a:accent3>
        <a:srgbClr val="1B6F74"/>
      </a:accent3>
      <a:accent4>
        <a:srgbClr val="EA903A"/>
      </a:accent4>
      <a:accent5>
        <a:srgbClr val="DB6033"/>
      </a:accent5>
      <a:accent6>
        <a:srgbClr val="1768B1"/>
      </a:accent6>
      <a:hlink>
        <a:srgbClr val="1D98D3"/>
      </a:hlink>
      <a:folHlink>
        <a:srgbClr val="427BB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Source Sans Pro"/>
            <a:cs typeface="Source Sans Pro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8287</TotalTime>
  <Words>243</Words>
  <Application>Microsoft Macintosh PowerPoint</Application>
  <PresentationFormat>On-screen Show (4:3)</PresentationFormat>
  <Paragraphs>68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ICANNPP.Template.Jan2015[1]</vt:lpstr>
      <vt:lpstr>PowerPoint Presentation</vt:lpstr>
      <vt:lpstr>2016 – A Year of Transitions</vt:lpstr>
      <vt:lpstr>Transition - CEO</vt:lpstr>
      <vt:lpstr>Transition - CEO</vt:lpstr>
      <vt:lpstr>ICANN55 – IANA Transition a key priority</vt:lpstr>
      <vt:lpstr>PowerPoint Presentation</vt:lpstr>
      <vt:lpstr>Globalization remains a priority</vt:lpstr>
      <vt:lpstr>Globalizing APAC Functions – Further Streamline</vt:lpstr>
      <vt:lpstr>Facilitate for region to participate in ICANN globally</vt:lpstr>
      <vt:lpstr>Engage with ICANN</vt:lpstr>
    </vt:vector>
  </TitlesOfParts>
  <Company>ICANN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Kelvin Wong</dc:creator>
  <cp:lastModifiedBy>Jia-Rong Low</cp:lastModifiedBy>
  <cp:revision>130</cp:revision>
  <cp:lastPrinted>2015-08-31T06:25:12Z</cp:lastPrinted>
  <dcterms:created xsi:type="dcterms:W3CDTF">2015-08-21T02:40:39Z</dcterms:created>
  <dcterms:modified xsi:type="dcterms:W3CDTF">2016-02-18T10:35:02Z</dcterms:modified>
</cp:coreProperties>
</file>