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7"/>
  </p:notesMasterIdLst>
  <p:sldIdLst>
    <p:sldId id="304" r:id="rId2"/>
    <p:sldId id="275" r:id="rId3"/>
    <p:sldId id="276" r:id="rId4"/>
    <p:sldId id="277" r:id="rId5"/>
    <p:sldId id="278" r:id="rId6"/>
    <p:sldId id="305" r:id="rId7"/>
    <p:sldId id="307" r:id="rId8"/>
    <p:sldId id="308" r:id="rId9"/>
    <p:sldId id="309" r:id="rId10"/>
    <p:sldId id="310" r:id="rId11"/>
    <p:sldId id="311" r:id="rId12"/>
    <p:sldId id="291" r:id="rId13"/>
    <p:sldId id="306" r:id="rId14"/>
    <p:sldId id="293" r:id="rId15"/>
    <p:sldId id="25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C"/>
    <a:srgbClr val="C01B1C"/>
    <a:srgbClr val="C40836"/>
    <a:srgbClr val="590F4A"/>
    <a:srgbClr val="166813"/>
    <a:srgbClr val="004FBB"/>
    <a:srgbClr val="383838"/>
    <a:srgbClr val="00A2D7"/>
    <a:srgbClr val="FFCF00"/>
    <a:srgbClr val="F27D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9" autoAdjust="0"/>
    <p:restoredTop sz="94754"/>
  </p:normalViewPr>
  <p:slideViewPr>
    <p:cSldViewPr>
      <p:cViewPr varScale="1">
        <p:scale>
          <a:sx n="70" d="100"/>
          <a:sy n="70" d="100"/>
        </p:scale>
        <p:origin x="1643" y="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0EEA6-3FE3-4FAA-B648-A79F7B237411}" type="datetimeFigureOut">
              <a:rPr lang="en-AU" smtClean="0"/>
              <a:t>10/09/2017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60B50-68CE-4856-A7F5-953E39274F9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940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" y="2996952"/>
            <a:ext cx="83520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2805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6000" y="764705"/>
            <a:ext cx="8352000" cy="1512167"/>
          </a:xfrm>
        </p:spPr>
        <p:txBody>
          <a:bodyPr anchor="t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 </a:t>
            </a:r>
            <a:r>
              <a:rPr lang="en-US" dirty="0"/>
              <a:t>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" y="2420888"/>
            <a:ext cx="8352000" cy="1152128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997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880" y="1556793"/>
            <a:ext cx="8352928" cy="44644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9612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5880" y="1600201"/>
            <a:ext cx="8352928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3"/>
          </p:nvPr>
        </p:nvSpPr>
        <p:spPr>
          <a:xfrm>
            <a:off x="395288" y="3861048"/>
            <a:ext cx="8353425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997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8654"/>
            <a:ext cx="8352928" cy="778098"/>
          </a:xfrm>
        </p:spPr>
        <p:txBody>
          <a:bodyPr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5288" y="1268214"/>
            <a:ext cx="8353425" cy="50460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5880" y="2060848"/>
            <a:ext cx="8352928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6970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o with pictur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5880" y="2060848"/>
            <a:ext cx="5966320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588125" y="2060848"/>
            <a:ext cx="2160588" cy="23749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  <a:endParaRPr lang="en-AU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5536" y="418654"/>
            <a:ext cx="8352928" cy="778098"/>
          </a:xfrm>
        </p:spPr>
        <p:txBody>
          <a:bodyPr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5288" y="1268214"/>
            <a:ext cx="8353425" cy="50460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405880" y="2060848"/>
            <a:ext cx="8352928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6496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side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55801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4886200" cy="1143000"/>
          </a:xfrm>
        </p:spPr>
        <p:txBody>
          <a:bodyPr/>
          <a:lstStyle>
            <a:lvl1pPr>
              <a:defRPr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4886200" cy="43475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12161" y="260350"/>
            <a:ext cx="2808312" cy="5544914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r="33530" b="69950"/>
          <a:stretch/>
        </p:blipFill>
        <p:spPr>
          <a:xfrm>
            <a:off x="107504" y="6021288"/>
            <a:ext cx="1667450" cy="108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6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352928" cy="1362075"/>
          </a:xfrm>
        </p:spPr>
        <p:txBody>
          <a:bodyPr anchor="ctr" anchorCtr="0">
            <a:noAutofit/>
          </a:bodyPr>
          <a:lstStyle>
            <a:lvl1pPr algn="l">
              <a:defRPr sz="48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95288" y="3965525"/>
            <a:ext cx="8353425" cy="64928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285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5580112" cy="6957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5040560" cy="2049191"/>
          </a:xfrm>
        </p:spPr>
        <p:txBody>
          <a:bodyPr anchor="ctr" anchorCtr="0">
            <a:noAutofit/>
          </a:bodyPr>
          <a:lstStyle>
            <a:lvl1pPr algn="l">
              <a:defRPr sz="48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r="33530" b="69950"/>
          <a:stretch/>
        </p:blipFill>
        <p:spPr>
          <a:xfrm>
            <a:off x="107504" y="6021288"/>
            <a:ext cx="1667450" cy="108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74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4100264" cy="45651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00264" cy="45651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0309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101852" cy="639762"/>
          </a:xfrm>
        </p:spPr>
        <p:txBody>
          <a:bodyPr anchor="t" anchorCtr="0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101852" cy="39904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03439" cy="6397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03439" cy="39904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64266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6956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9792" y="6525344"/>
            <a:ext cx="3960440" cy="25124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700">
                <a:solidFill>
                  <a:srgbClr val="FF0000"/>
                </a:solidFill>
              </a:defRPr>
            </a:lvl1pPr>
          </a:lstStyle>
          <a:p>
            <a:r>
              <a:rPr lang="en-AU" dirty="0"/>
              <a:t>This document is uncontrolled when printed. Before use, check the APNIC electronic master document to verify that this is the current version.</a:t>
            </a:r>
          </a:p>
        </p:txBody>
      </p:sp>
    </p:spTree>
    <p:extLst>
      <p:ext uri="{BB962C8B-B14F-4D97-AF65-F5344CB8AC3E}">
        <p14:creationId xmlns:p14="http://schemas.microsoft.com/office/powerpoint/2010/main" val="3645997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57CE-F868-4C45-BF68-0DE9D63614FE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5920-50E7-2F4C-995C-6EE335752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95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880" y="1556792"/>
            <a:ext cx="8352928" cy="456510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9180512" cy="6858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 descr="APNICFoundation-PPT-template-01-01.eps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31300" cy="68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6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770" r:id="rId4"/>
    <p:sldLayoutId id="2147483702" r:id="rId5"/>
    <p:sldLayoutId id="2147483762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773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spcBef>
          <a:spcPts val="12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69875" algn="l" defTabSz="914400" rtl="0" eaLnBrk="1" latinLnBrk="0" hangingPunct="1">
        <a:spcBef>
          <a:spcPts val="4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3525" algn="l" defTabSz="914400" rtl="0" eaLnBrk="1" latinLnBrk="0" hangingPunct="1">
        <a:spcBef>
          <a:spcPts val="4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18" Type="http://schemas.openxmlformats.org/officeDocument/2006/relationships/image" Target="../media/image21.emf"/><Relationship Id="rId3" Type="http://schemas.openxmlformats.org/officeDocument/2006/relationships/image" Target="../media/image6.emf"/><Relationship Id="rId21" Type="http://schemas.openxmlformats.org/officeDocument/2006/relationships/image" Target="../media/image24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17" Type="http://schemas.openxmlformats.org/officeDocument/2006/relationships/image" Target="../media/image20.emf"/><Relationship Id="rId2" Type="http://schemas.openxmlformats.org/officeDocument/2006/relationships/image" Target="../media/image5.emf"/><Relationship Id="rId16" Type="http://schemas.openxmlformats.org/officeDocument/2006/relationships/image" Target="../media/image19.emf"/><Relationship Id="rId20" Type="http://schemas.openxmlformats.org/officeDocument/2006/relationships/image" Target="../media/image23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5" Type="http://schemas.openxmlformats.org/officeDocument/2006/relationships/image" Target="../media/image18.emf"/><Relationship Id="rId10" Type="http://schemas.openxmlformats.org/officeDocument/2006/relationships/image" Target="../media/image13.emf"/><Relationship Id="rId19" Type="http://schemas.openxmlformats.org/officeDocument/2006/relationships/image" Target="../media/image22.emf"/><Relationship Id="rId4" Type="http://schemas.openxmlformats.org/officeDocument/2006/relationships/image" Target="../media/image7.emf"/><Relationship Id="rId9" Type="http://schemas.openxmlformats.org/officeDocument/2006/relationships/image" Target="../media/image12.emf"/><Relationship Id="rId14" Type="http://schemas.openxmlformats.org/officeDocument/2006/relationships/image" Target="../media/image17.emf"/><Relationship Id="rId22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96000" y="764705"/>
            <a:ext cx="8352000" cy="2160239"/>
          </a:xfrm>
        </p:spPr>
        <p:txBody>
          <a:bodyPr>
            <a:normAutofit/>
          </a:bodyPr>
          <a:lstStyle/>
          <a:p>
            <a:r>
              <a:rPr lang="en-AU" sz="5400" dirty="0">
                <a:solidFill>
                  <a:srgbClr val="FFFFFF"/>
                </a:solidFill>
              </a:rPr>
              <a:t>APNIC </a:t>
            </a:r>
            <a:r>
              <a:rPr lang="en-AU" sz="5400">
                <a:solidFill>
                  <a:srgbClr val="FFFFFF"/>
                </a:solidFill>
              </a:rPr>
              <a:t>Foundation Update for AP*</a:t>
            </a:r>
            <a:endParaRPr lang="en-AU" sz="5400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Duncan Macintosh</a:t>
            </a:r>
          </a:p>
          <a:p>
            <a:r>
              <a:rPr lang="en-AU" dirty="0"/>
              <a:t>CEO</a:t>
            </a:r>
          </a:p>
          <a:p>
            <a:r>
              <a:rPr lang="en-AU"/>
              <a:t>APNIC 44 </a:t>
            </a:r>
            <a:r>
              <a:rPr lang="en-AU" dirty="0"/>
              <a:t>Taiwan</a:t>
            </a:r>
          </a:p>
        </p:txBody>
      </p:sp>
    </p:spTree>
    <p:extLst>
      <p:ext uri="{BB962C8B-B14F-4D97-AF65-F5344CB8AC3E}">
        <p14:creationId xmlns:p14="http://schemas.microsoft.com/office/powerpoint/2010/main" val="404177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141D-5BB6-4E94-BD06-CFD66B240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36912"/>
            <a:ext cx="8352928" cy="857250"/>
          </a:xfrm>
        </p:spPr>
        <p:txBody>
          <a:bodyPr>
            <a:normAutofit/>
          </a:bodyPr>
          <a:lstStyle/>
          <a:p>
            <a:pPr algn="ctr"/>
            <a:r>
              <a:rPr lang="en-AU" sz="5400" dirty="0"/>
              <a:t>Grants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47181D-CCDA-4F8B-9316-E64368AD9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2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871101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57B1B-2485-49AD-8489-AB849F186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DFAT grant 2017-18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AE46E-6F90-4006-A421-B32A1DA23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Funding source: </a:t>
            </a:r>
            <a:r>
              <a:rPr lang="en-AU" dirty="0"/>
              <a:t>DFAT’s Cyber cooperation program to build capacity in the Indo-Pacific - r</a:t>
            </a:r>
            <a:r>
              <a:rPr lang="en-US" dirty="0"/>
              <a:t>aising cybersecurity capability and awareness</a:t>
            </a:r>
          </a:p>
          <a:p>
            <a:pPr marL="0" indent="0">
              <a:buNone/>
            </a:pPr>
            <a:r>
              <a:rPr lang="en-US" b="1" dirty="0"/>
              <a:t>Proposal: </a:t>
            </a:r>
            <a:r>
              <a:rPr lang="en-US" dirty="0"/>
              <a:t>A secure and resilient internet infrastructure for development in the Pacific.</a:t>
            </a:r>
          </a:p>
          <a:p>
            <a:pPr marL="0" indent="0">
              <a:buNone/>
            </a:pPr>
            <a:r>
              <a:rPr lang="en-AU" b="1" dirty="0"/>
              <a:t>Amount: </a:t>
            </a:r>
            <a:r>
              <a:rPr lang="en-AU" dirty="0"/>
              <a:t>AUD 200,000 over two years (July to July)</a:t>
            </a:r>
          </a:p>
          <a:p>
            <a:pPr marL="0" indent="0">
              <a:buNone/>
            </a:pPr>
            <a:r>
              <a:rPr lang="en-AU" b="1" dirty="0"/>
              <a:t>Economies: </a:t>
            </a:r>
            <a:r>
              <a:rPr lang="en-AU" dirty="0"/>
              <a:t>Cook Islands, Fiji, Kiribati, Marshall Islands, Papua New Guinea, Samoa, Solomon Islands, Tonga, Tuvalu and Vanuatu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8B3ED-62F9-40BC-AEB6-F26279F889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3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07508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C79C3-D6CC-4F29-B1C7-E56DD7EAD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DFAT grant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24A46-B82F-4218-B6CC-1C55ED483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b="1" dirty="0"/>
              <a:t>CERTs established* or proposed: </a:t>
            </a:r>
            <a:r>
              <a:rPr lang="en-AU" dirty="0"/>
              <a:t>Fiji, Papua New Guinea, Samoa, Vanuatu and Tonga*</a:t>
            </a:r>
          </a:p>
          <a:p>
            <a:r>
              <a:rPr lang="en-AU" b="1" dirty="0"/>
              <a:t>Next in line: </a:t>
            </a:r>
            <a:r>
              <a:rPr lang="en-AU" dirty="0"/>
              <a:t>Cook Islands, Kiribati, Marshall Islands, Solomon Islands, and Tuvalu</a:t>
            </a:r>
          </a:p>
          <a:p>
            <a:r>
              <a:rPr lang="en-AU" b="1" dirty="0"/>
              <a:t>Activities: </a:t>
            </a:r>
            <a:r>
              <a:rPr lang="en-AU" dirty="0"/>
              <a:t>Surveys, training workshops, cybersecurity drills, technical assistance, community events, fellowships, monitoring and evaluation, seed funding</a:t>
            </a:r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A0E4A7-1F64-4EEF-8A9A-34315408C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4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875977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94-91B0-47E8-940C-1C34B850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ISIF Asia 2017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8166-623F-4AA9-9AD0-F254AAE9B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Funding source: </a:t>
            </a:r>
            <a:r>
              <a:rPr lang="en-AU" dirty="0"/>
              <a:t>APNIC</a:t>
            </a:r>
          </a:p>
          <a:p>
            <a:pPr marL="0" indent="0">
              <a:buNone/>
            </a:pPr>
            <a:r>
              <a:rPr lang="en-AU" b="1" dirty="0"/>
              <a:t>Amount: </a:t>
            </a:r>
            <a:r>
              <a:rPr lang="en-AU" dirty="0"/>
              <a:t>AUD160,000</a:t>
            </a:r>
          </a:p>
          <a:p>
            <a:pPr marL="0" indent="0">
              <a:buNone/>
            </a:pPr>
            <a:r>
              <a:rPr lang="en-AU" b="1" dirty="0"/>
              <a:t>Proposal: </a:t>
            </a:r>
            <a:r>
              <a:rPr lang="en-AU" dirty="0"/>
              <a:t>Three grant categories and one award</a:t>
            </a:r>
          </a:p>
          <a:p>
            <a:pPr marL="0" indent="0">
              <a:buNone/>
            </a:pPr>
            <a:r>
              <a:rPr lang="en-AU" b="1" dirty="0"/>
              <a:t>Activities:</a:t>
            </a:r>
          </a:p>
          <a:p>
            <a:r>
              <a:rPr lang="en-AU" dirty="0"/>
              <a:t>Internet Operations Research (AUD85,000)</a:t>
            </a:r>
          </a:p>
          <a:p>
            <a:r>
              <a:rPr lang="en-AU" dirty="0"/>
              <a:t>Cybersecurity (AUD30,000)</a:t>
            </a:r>
          </a:p>
          <a:p>
            <a:r>
              <a:rPr lang="en-AU" dirty="0"/>
              <a:t>Internet for Development (AUD30,000)</a:t>
            </a:r>
          </a:p>
          <a:p>
            <a:r>
              <a:rPr lang="en-AU" dirty="0"/>
              <a:t>ISIF award (AUD15,000 includes AUD 5,000 for logistics)</a:t>
            </a:r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07EA5-56BD-4715-AD77-2A64F64CA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5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960273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F80BE-8C30-4276-8BE1-F176BBFE7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Internet Society 2016-17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17E6A-6A24-41AD-9795-0D4CEEA3F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Funding source: </a:t>
            </a:r>
            <a:r>
              <a:rPr lang="en-AU" dirty="0"/>
              <a:t>ISOC</a:t>
            </a:r>
          </a:p>
          <a:p>
            <a:pPr marL="0" indent="0">
              <a:buNone/>
            </a:pPr>
            <a:r>
              <a:rPr lang="en-AU" b="1" dirty="0"/>
              <a:t>Amount: </a:t>
            </a:r>
            <a:r>
              <a:rPr lang="en-AU" dirty="0"/>
              <a:t>AUD 56,000</a:t>
            </a:r>
          </a:p>
          <a:p>
            <a:pPr marL="0" indent="0">
              <a:buNone/>
            </a:pPr>
            <a:r>
              <a:rPr lang="en-AU" b="1" dirty="0"/>
              <a:t>Proposal: </a:t>
            </a:r>
            <a:r>
              <a:rPr lang="en-AU" dirty="0"/>
              <a:t>Cybersecurity - Developing Tonga National CERT</a:t>
            </a:r>
          </a:p>
          <a:p>
            <a:pPr marL="0" indent="0">
              <a:buNone/>
            </a:pPr>
            <a:r>
              <a:rPr lang="en-AU" b="1" dirty="0"/>
              <a:t>Activities: </a:t>
            </a:r>
          </a:p>
          <a:p>
            <a:r>
              <a:rPr lang="en-AU" dirty="0"/>
              <a:t>Training</a:t>
            </a:r>
          </a:p>
          <a:p>
            <a:r>
              <a:rPr lang="en-AU" dirty="0"/>
              <a:t>Technical assistance and mentoring</a:t>
            </a:r>
          </a:p>
          <a:p>
            <a:r>
              <a:rPr lang="en-AU" dirty="0"/>
              <a:t>Participation at the Internet Governance Forum 2016 workshop “Cybersecurity – Initiatives in and by the Global South“.</a:t>
            </a:r>
            <a:endParaRPr lang="en-AU" b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4476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ECE5-E2F2-4EC0-B96D-6FFC73E3A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08920"/>
            <a:ext cx="8352928" cy="857250"/>
          </a:xfrm>
        </p:spPr>
        <p:txBody>
          <a:bodyPr>
            <a:normAutofit/>
          </a:bodyPr>
          <a:lstStyle/>
          <a:p>
            <a:pPr algn="ctr"/>
            <a:r>
              <a:rPr lang="en-AU" sz="5400" dirty="0"/>
              <a:t>Proposals in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BC0E58-22B0-4201-A641-1FAFBBEF7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7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93320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5474-9FCF-427F-8E63-9ACE84733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DFAT second proposal 2017-18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5CC27-DA4E-4C5A-A4D2-2FA0729DA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i="1" dirty="0"/>
              <a:t>Funding source: </a:t>
            </a:r>
            <a:r>
              <a:rPr lang="en-AU" i="1" dirty="0"/>
              <a:t>DFAT’s cyber cooperation program to build capacity in the Indo-Pacific - r</a:t>
            </a:r>
            <a:r>
              <a:rPr lang="en-US" i="1" dirty="0"/>
              <a:t>aising cybersecurity capability and awareness</a:t>
            </a:r>
          </a:p>
          <a:p>
            <a:pPr marL="0" indent="0">
              <a:buNone/>
            </a:pPr>
            <a:r>
              <a:rPr lang="en-US" b="1" i="1" dirty="0"/>
              <a:t>Proposal title: </a:t>
            </a:r>
            <a:r>
              <a:rPr lang="en-US" i="1" dirty="0"/>
              <a:t>A secure and resilient internet infrastructure for development in the Pacific - Samoa.</a:t>
            </a:r>
          </a:p>
          <a:p>
            <a:pPr marL="0" indent="0">
              <a:buNone/>
            </a:pPr>
            <a:r>
              <a:rPr lang="en-US" b="1" dirty="0"/>
              <a:t>Amount: </a:t>
            </a:r>
            <a:r>
              <a:rPr lang="en-US" dirty="0"/>
              <a:t>AUD 50,000 approx. </a:t>
            </a:r>
          </a:p>
          <a:p>
            <a:pPr marL="0" indent="0">
              <a:buNone/>
            </a:pPr>
            <a:r>
              <a:rPr lang="en-US" b="1" dirty="0"/>
              <a:t>Economies: </a:t>
            </a:r>
            <a:r>
              <a:rPr lang="en-US" dirty="0"/>
              <a:t>Samoa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60FC0-1B69-4EDE-A3B1-A8C93CCCF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8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606816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881F-C84C-426C-AC10-F5B0E0741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IDRC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ADB60-4435-477D-8681-5F4384462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Funding source: </a:t>
            </a:r>
            <a:r>
              <a:rPr lang="en-AU" dirty="0"/>
              <a:t>IDRC’s Networked Economies program</a:t>
            </a:r>
          </a:p>
          <a:p>
            <a:pPr marL="0" indent="0">
              <a:buNone/>
            </a:pPr>
            <a:r>
              <a:rPr lang="en-AU" b="1" dirty="0"/>
              <a:t>Proposal title: </a:t>
            </a:r>
            <a:r>
              <a:rPr lang="en-AU" dirty="0"/>
              <a:t>Seed Alliance - a</a:t>
            </a:r>
            <a:r>
              <a:rPr lang="en-AU" dirty="0">
                <a:solidFill>
                  <a:prstClr val="black"/>
                </a:solidFill>
              </a:rPr>
              <a:t>n alliance to scale digital innovation</a:t>
            </a:r>
          </a:p>
          <a:p>
            <a:pPr marL="0" indent="0">
              <a:buNone/>
            </a:pPr>
            <a:r>
              <a:rPr lang="en-AU" b="1" dirty="0"/>
              <a:t>Amount: </a:t>
            </a:r>
            <a:r>
              <a:rPr lang="en-AU" dirty="0"/>
              <a:t>CAD 300,000 (CAD 100,000 for ISIF Asia) </a:t>
            </a:r>
          </a:p>
          <a:p>
            <a:pPr marL="0" indent="0">
              <a:buNone/>
            </a:pPr>
            <a:r>
              <a:rPr lang="en-AU" b="1" dirty="0"/>
              <a:t>Timeframe: </a:t>
            </a:r>
            <a:r>
              <a:rPr lang="en-AU" dirty="0"/>
              <a:t>Nov 2017 - Oct 2019</a:t>
            </a:r>
          </a:p>
          <a:p>
            <a:pPr marL="0" indent="0">
              <a:buNone/>
            </a:pPr>
            <a:r>
              <a:rPr lang="en-AU" b="1" dirty="0"/>
              <a:t>Activities: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/>
              <a:t>Scaling-up digital innovation across the three regions in projects focusing on gender inclusion; and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/>
              <a:t>To foster women’s leadership in the Internet for development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90DA6-2181-459D-8B6A-40A59527E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9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657917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02C32-07CE-4BA6-9A0A-9070C3D45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IDRC – ISIF Asia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52EF6-5B06-4A05-BEE4-8EA57A22A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dirty="0"/>
              <a:t>Amount: </a:t>
            </a:r>
            <a:r>
              <a:rPr lang="en-AU" dirty="0"/>
              <a:t>CAD 100,000</a:t>
            </a:r>
          </a:p>
          <a:p>
            <a:pPr marL="0" indent="0">
              <a:buNone/>
            </a:pPr>
            <a:r>
              <a:rPr lang="en-AU" b="1" dirty="0"/>
              <a:t>Activities:</a:t>
            </a:r>
          </a:p>
          <a:p>
            <a:r>
              <a:rPr lang="en-AU" dirty="0"/>
              <a:t>One scale-up grant of CAD 40,000</a:t>
            </a:r>
          </a:p>
          <a:p>
            <a:r>
              <a:rPr lang="en-AU" dirty="0"/>
              <a:t>One small grant of CAD 30,000 (CAD 20,000 from IDRC grant and AUD 10,000 from an APNIC contribution);</a:t>
            </a:r>
          </a:p>
          <a:p>
            <a:r>
              <a:rPr lang="en-AU" dirty="0"/>
              <a:t>One award of CAD 5,000 on gender equality (with a travel grant for IGF awards ceremony)</a:t>
            </a:r>
          </a:p>
          <a:p>
            <a:r>
              <a:rPr lang="en-AU" dirty="0"/>
              <a:t>One fellowship for the scale-up grantee to attend 2018 AVPN conference.</a:t>
            </a:r>
          </a:p>
          <a:p>
            <a:r>
              <a:rPr lang="en-AU" dirty="0"/>
              <a:t>ISIF Asia 10th anniversary activities support CAD 10,000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55A7E-7536-4431-9B6B-8CE07CDDD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10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469727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9372-703D-4517-BECF-CB885C41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Internet Society 2018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058CF-DB47-43A3-8F3A-40646D7F2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057402"/>
            <a:ext cx="8352928" cy="34238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dirty="0"/>
              <a:t>Funding source: </a:t>
            </a:r>
            <a:r>
              <a:rPr lang="en-AU" dirty="0"/>
              <a:t>ISOC Community Networks Grants and Awards 2018</a:t>
            </a:r>
          </a:p>
          <a:p>
            <a:pPr marL="0" indent="0">
              <a:buNone/>
            </a:pPr>
            <a:r>
              <a:rPr lang="en-AU" b="1" dirty="0"/>
              <a:t>Proposal title: </a:t>
            </a:r>
            <a:r>
              <a:rPr lang="en-AU" dirty="0"/>
              <a:t>Seed Alliance: Connecting the Last Mile</a:t>
            </a:r>
          </a:p>
          <a:p>
            <a:pPr marL="0" indent="0">
              <a:buNone/>
            </a:pPr>
            <a:r>
              <a:rPr lang="en-AU" b="1" dirty="0"/>
              <a:t>Amount:</a:t>
            </a:r>
            <a:r>
              <a:rPr lang="en-AU" dirty="0"/>
              <a:t> USD 100,000</a:t>
            </a:r>
          </a:p>
          <a:p>
            <a:pPr marL="0" indent="0">
              <a:buNone/>
            </a:pPr>
            <a:r>
              <a:rPr lang="en-AU" b="1" dirty="0"/>
              <a:t>Activities:</a:t>
            </a:r>
            <a:r>
              <a:rPr lang="en-AU" dirty="0"/>
              <a:t> Four grants and two awards to support the development of community networks across the global south</a:t>
            </a:r>
          </a:p>
          <a:p>
            <a:pPr marL="0" indent="0">
              <a:buNone/>
            </a:pPr>
            <a:r>
              <a:rPr lang="en-AU" b="1" dirty="0"/>
              <a:t>ISIF Asia: </a:t>
            </a:r>
            <a:r>
              <a:rPr lang="en-AU" dirty="0"/>
              <a:t>One USD 20,000 grant and one USD 10,000 award (includes IGF Fellowship)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28D29-C809-4811-B738-63DF84B099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11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351249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4004-7D0F-48A7-94DA-F2041FEB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altLang="en-US" dirty="0"/>
              <a:t>The fund raising cycle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05A86-30EB-4E23-A31F-845D196EB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12</a:t>
            </a:fld>
            <a:endParaRPr lang="en-AU" kern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2E8789-A8ED-494F-966A-A6B36BA0AF7B}"/>
              </a:ext>
            </a:extLst>
          </p:cNvPr>
          <p:cNvGrpSpPr>
            <a:grpSpLocks/>
          </p:cNvGrpSpPr>
          <p:nvPr/>
        </p:nvGrpSpPr>
        <p:grpSpPr bwMode="auto">
          <a:xfrm>
            <a:off x="1187625" y="2060848"/>
            <a:ext cx="6970303" cy="3570358"/>
            <a:chOff x="519" y="1453"/>
            <a:chExt cx="4884" cy="221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752599-6E7B-4527-8480-CB90B79D6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6" y="2097"/>
              <a:ext cx="877" cy="8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CC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GB" dirty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Arial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DC1E323B-418C-45EA-A185-302B19D673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7" y="2332"/>
              <a:ext cx="1307" cy="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Marlett" pitchFamily="2" charset="2"/>
                <a:buNone/>
                <a:defRPr/>
              </a:pPr>
              <a:r>
                <a:rPr lang="en-GB" sz="28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  <a:cs typeface="Arial" charset="0"/>
                </a:rPr>
                <a:t>Needs</a:t>
              </a: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164A749E-D978-497E-A628-8FACFC8D7B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5" y="1602"/>
              <a:ext cx="1183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12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4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4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Marlett" pitchFamily="2" charset="2"/>
                <a:buNone/>
              </a:pPr>
              <a:r>
                <a:rPr lang="en-GB" altLang="en-US" sz="2000" dirty="0">
                  <a:latin typeface="Arial Narrow" panose="020B0606020202030204" pitchFamily="34" charset="0"/>
                </a:rPr>
                <a:t>1.  IDENTIFY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F3C49E6-5054-485D-918D-C17B97CD7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6" y="2238"/>
              <a:ext cx="202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12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4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4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Marlett" pitchFamily="2" charset="2"/>
                <a:buNone/>
              </a:pPr>
              <a:r>
                <a:rPr lang="en-GB" altLang="en-US" sz="2000" dirty="0">
                  <a:latin typeface="Arial Narrow" panose="020B0606020202030204" pitchFamily="34" charset="0"/>
                </a:rPr>
                <a:t>2.  RESEARCH / EVALUATE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7C490AB-80D1-48C3-A8A0-E2F7FE981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" y="2955"/>
              <a:ext cx="1702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12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4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4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Marlett" pitchFamily="2" charset="2"/>
                <a:buNone/>
              </a:pPr>
              <a:r>
                <a:rPr lang="en-GB" altLang="en-US" sz="2000" dirty="0">
                  <a:latin typeface="Arial Narrow" panose="020B0606020202030204" pitchFamily="34" charset="0"/>
                </a:rPr>
                <a:t>3.  PLAN CULTIVATION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AC0BC1-3698-4176-90AF-C567E9BF0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3" y="3417"/>
              <a:ext cx="1863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buFont typeface="Marlett" pitchFamily="2" charset="2"/>
                <a:buNone/>
                <a:defRPr/>
              </a:pPr>
              <a:r>
                <a:rPr lang="en-GB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  <a:cs typeface="Arial" charset="0"/>
                </a:rPr>
                <a:t>4.  </a:t>
              </a:r>
              <a:r>
                <a:rPr lang="en-GB" sz="2000" dirty="0">
                  <a:latin typeface="Arial Narrow" pitchFamily="34" charset="0"/>
                  <a:cs typeface="Arial" charset="0"/>
                </a:rPr>
                <a:t>INVOLVE / CULTIVATE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427A06D-775F-4443-9F4A-FC2093142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" y="2821"/>
              <a:ext cx="713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12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4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4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Marlett" pitchFamily="2" charset="2"/>
                <a:buNone/>
              </a:pPr>
              <a:r>
                <a:rPr lang="en-GB" altLang="en-US" sz="2000" dirty="0">
                  <a:latin typeface="Arial Narrow" panose="020B0606020202030204" pitchFamily="34" charset="0"/>
                </a:rPr>
                <a:t>5.  ASK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20DA03-DC75-48ED-9A8B-1B776789C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" y="2061"/>
              <a:ext cx="1624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12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4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4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Marlett" pitchFamily="2" charset="2"/>
                <a:buNone/>
              </a:pPr>
              <a:r>
                <a:rPr lang="en-GB" altLang="en-US" sz="2000" dirty="0">
                  <a:latin typeface="Arial Narrow" panose="020B0606020202030204" pitchFamily="34" charset="0"/>
                </a:rPr>
                <a:t>6.  NEGOTIATE / CLOSE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504E56A-86D5-459B-95C2-78FF237AA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1453"/>
              <a:ext cx="962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12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4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4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Marlett" pitchFamily="2" charset="2"/>
                <a:buNone/>
              </a:pPr>
              <a:r>
                <a:rPr lang="en-GB" altLang="en-US" sz="2000" dirty="0">
                  <a:latin typeface="Arial Narrow" panose="020B0606020202030204" pitchFamily="34" charset="0"/>
                </a:rPr>
                <a:t>7.  INVOLVE</a:t>
              </a:r>
            </a:p>
          </p:txBody>
        </p:sp>
        <p:sp>
          <p:nvSpPr>
            <p:cNvPr id="15" name="AutoShape 14">
              <a:extLst>
                <a:ext uri="{FF2B5EF4-FFF2-40B4-BE49-F238E27FC236}">
                  <a16:creationId xmlns:a16="http://schemas.microsoft.com/office/drawing/2014/main" id="{01E30555-7080-4D34-AF72-8C019AAB80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447120">
              <a:off x="3226" y="3246"/>
              <a:ext cx="301" cy="15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3 w 21600"/>
                <a:gd name="T13" fmla="*/ 5435 h 21600"/>
                <a:gd name="T14" fmla="*/ 18873 w 21600"/>
                <a:gd name="T15" fmla="*/ 1616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6" name="AutoShape 15">
              <a:extLst>
                <a:ext uri="{FF2B5EF4-FFF2-40B4-BE49-F238E27FC236}">
                  <a16:creationId xmlns:a16="http://schemas.microsoft.com/office/drawing/2014/main" id="{C6EC4474-89E0-4E8D-8475-B968078F6F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350752">
              <a:off x="1133" y="2419"/>
              <a:ext cx="287" cy="161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defRPr/>
              </a:pPr>
              <a:endPara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17" name="AutoShape 16">
              <a:extLst>
                <a:ext uri="{FF2B5EF4-FFF2-40B4-BE49-F238E27FC236}">
                  <a16:creationId xmlns:a16="http://schemas.microsoft.com/office/drawing/2014/main" id="{1CC08B93-8E11-40AD-9668-C892AC06D6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595313">
              <a:off x="1434" y="1712"/>
              <a:ext cx="284" cy="155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18" name="AutoShape 17">
              <a:extLst>
                <a:ext uri="{FF2B5EF4-FFF2-40B4-BE49-F238E27FC236}">
                  <a16:creationId xmlns:a16="http://schemas.microsoft.com/office/drawing/2014/main" id="{C9CF4B25-1E60-41B1-9073-CECF7A1B43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49248">
              <a:off x="3772" y="2601"/>
              <a:ext cx="289" cy="1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3 w 21600"/>
                <a:gd name="T13" fmla="*/ 5366 h 21600"/>
                <a:gd name="T14" fmla="*/ 18909 w 21600"/>
                <a:gd name="T15" fmla="*/ 1623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19" name="AutoShape 18">
              <a:extLst>
                <a:ext uri="{FF2B5EF4-FFF2-40B4-BE49-F238E27FC236}">
                  <a16:creationId xmlns:a16="http://schemas.microsoft.com/office/drawing/2014/main" id="{03169E44-CFA8-4A1A-B25E-0110485437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540290">
              <a:off x="1400" y="3215"/>
              <a:ext cx="301" cy="15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3 w 21600"/>
                <a:gd name="T13" fmla="*/ 5435 h 21600"/>
                <a:gd name="T14" fmla="*/ 18873 w 21600"/>
                <a:gd name="T15" fmla="*/ 1616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20" name="AutoShape 19">
              <a:extLst>
                <a:ext uri="{FF2B5EF4-FFF2-40B4-BE49-F238E27FC236}">
                  <a16:creationId xmlns:a16="http://schemas.microsoft.com/office/drawing/2014/main" id="{5D541BD7-E97C-47E5-8873-200AC4904B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487910">
              <a:off x="3743" y="1996"/>
              <a:ext cx="290" cy="1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2 w 21600"/>
                <a:gd name="T13" fmla="*/ 5366 h 21600"/>
                <a:gd name="T14" fmla="*/ 18919 w 21600"/>
                <a:gd name="T15" fmla="*/ 1623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AU" dirty="0"/>
            </a:p>
          </p:txBody>
        </p:sp>
        <p:sp>
          <p:nvSpPr>
            <p:cNvPr id="21" name="AutoShape 20">
              <a:extLst>
                <a:ext uri="{FF2B5EF4-FFF2-40B4-BE49-F238E27FC236}">
                  <a16:creationId xmlns:a16="http://schemas.microsoft.com/office/drawing/2014/main" id="{7BA39D4B-1B13-460C-8077-95CA319928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16576">
              <a:off x="2770" y="1905"/>
              <a:ext cx="725" cy="14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7 w 21600"/>
                <a:gd name="T13" fmla="*/ 5437 h 21600"/>
                <a:gd name="T14" fmla="*/ 18889 w 21600"/>
                <a:gd name="T15" fmla="*/ 1616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165969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undation-activity-build-01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9" name="Picture 8" descr="Foundation-activity-build.eps2-01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0" name="Picture 9" descr="Foundation-activity-build.eps3-01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1" name="Picture 10" descr="Foundation-activity-build.eps4-01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2" name="Picture 11" descr="Foundation-activity-build.eps5-01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3" name="Picture 12" descr="Foundation-activity-build.eps6-01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4" name="Picture 13" descr="Foundation-activity-build.eps7-01.eps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5" name="Picture 14" descr="Foundation-activity-build.eps8-01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6" name="Picture 15" descr="Foundation-activity-build.eps9-01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7" name="Picture 16" descr="Foundation-activity-build.eps10-01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8" name="Picture 17" descr="Foundation-activity-build.eps11-01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19" name="Picture 18" descr="Foundation-communities-build1-01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0" name="Picture 19" descr="Foundation-communities-build2-01-01.eps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1" name="Picture 20" descr="Foundation-communities-build3-01-01.eps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2" name="Picture 21" descr="Foundation-communities-build4-01-01.eps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3" name="Picture 22" descr="Foundation-goals-build1-01.ep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4" name="Picture 23" descr="Foundation-goals-build2-01.eps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5" name="Picture 24" descr="Foundation-goals-build3-01.eps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6" name="Picture 25" descr="Foundation-goals-build4-01.eps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7" name="Picture 26" descr="Foundation-goals-build5-01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  <p:pic>
        <p:nvPicPr>
          <p:cNvPr id="28" name="Picture 27" descr="APNICFoundation-diagram-PPT-template-16x9-01-01.eps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214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3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FF6CF-C9DF-47A8-AB7C-486FEE63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2018 activity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6A2E4-17FC-4AB4-A239-C86F86773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dirty="0"/>
              <a:t>Develop board-led strategic plan (with supporting operational and fund-raising plans)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Support and implement Board-initiated fund-raising opportunities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Establish Advisory Council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Identify, document and engage at least 2 new (potential) donors a month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At least five project proposals (from 2018 APNIC priorities) developed for funding, including matching fund (dollar-for-dollar) strategy  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Project/grant management and implementation</a:t>
            </a:r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51283-4C2D-43DD-A975-2D59F95AA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14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018543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96000" y="764705"/>
            <a:ext cx="8352000" cy="2160239"/>
          </a:xfrm>
        </p:spPr>
        <p:txBody>
          <a:bodyPr>
            <a:normAutofit/>
          </a:bodyPr>
          <a:lstStyle/>
          <a:p>
            <a:r>
              <a:rPr lang="en-AU" sz="5400" dirty="0">
                <a:solidFill>
                  <a:srgbClr val="FFFFFF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07819204"/>
      </p:ext>
    </p:extLst>
  </p:cSld>
  <p:clrMapOvr>
    <a:masterClrMapping/>
  </p:clrMapOvr>
</p:sld>
</file>

<file path=ppt/theme/theme1.xml><?xml version="1.0" encoding="utf-8"?>
<a:theme xmlns:a="http://schemas.openxmlformats.org/drawingml/2006/main" name="APNICFoundation-PPTtemplat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APN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NICFoundation-PPT-template-01" id="{050ACD6F-99E3-4979-9C70-18F98E8AED99}" vid="{482E746E-3289-4942-B7A3-F4E23CE188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610</Words>
  <Application>Microsoft Office PowerPoint</Application>
  <PresentationFormat>On-screen Show (4:3)</PresentationFormat>
  <Paragraphs>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Narrow</vt:lpstr>
      <vt:lpstr>Calibri</vt:lpstr>
      <vt:lpstr>Marlett</vt:lpstr>
      <vt:lpstr>APNICFoundation-PPTtemplate</vt:lpstr>
      <vt:lpstr>APNIC Foundation Update for AP*</vt:lpstr>
      <vt:lpstr>Grants</vt:lpstr>
      <vt:lpstr>DFAT grant 2017-18</vt:lpstr>
      <vt:lpstr>DFAT grant cont.</vt:lpstr>
      <vt:lpstr>ISIF Asia 2017 </vt:lpstr>
      <vt:lpstr>Internet Society 2016-17</vt:lpstr>
      <vt:lpstr>Proposals in Process</vt:lpstr>
      <vt:lpstr>DFAT second proposal 2017-18 </vt:lpstr>
      <vt:lpstr>IDRC 2018</vt:lpstr>
      <vt:lpstr>IDRC – ISIF Asia</vt:lpstr>
      <vt:lpstr>Internet Society 2018 </vt:lpstr>
      <vt:lpstr>The fund raising cycle</vt:lpstr>
      <vt:lpstr>PowerPoint Presentation</vt:lpstr>
      <vt:lpstr>2018 activity plan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using this template</dc:title>
  <dc:creator>Sylvia Cadena</dc:creator>
  <cp:lastModifiedBy>duncan@apnic.net</cp:lastModifiedBy>
  <cp:revision>27</cp:revision>
  <dcterms:created xsi:type="dcterms:W3CDTF">2017-08-28T22:18:42Z</dcterms:created>
  <dcterms:modified xsi:type="dcterms:W3CDTF">2017-09-10T00:59:01Z</dcterms:modified>
</cp:coreProperties>
</file>