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80" r:id="rId5"/>
    <p:sldId id="6039" r:id="rId6"/>
    <p:sldId id="6061" r:id="rId7"/>
    <p:sldId id="276" r:id="rId8"/>
    <p:sldId id="6048" r:id="rId9"/>
    <p:sldId id="6107" r:id="rId10"/>
    <p:sldId id="6034" r:id="rId11"/>
    <p:sldId id="6087" r:id="rId12"/>
    <p:sldId id="6088" r:id="rId13"/>
    <p:sldId id="271" r:id="rId14"/>
    <p:sldId id="6089" r:id="rId15"/>
    <p:sldId id="6090" r:id="rId16"/>
    <p:sldId id="6108" r:id="rId17"/>
    <p:sldId id="6092" r:id="rId18"/>
    <p:sldId id="6062" r:id="rId19"/>
    <p:sldId id="60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AE11BEC-C875-4687-937E-698DB7EE4838}">
          <p14:sldIdLst>
            <p14:sldId id="380"/>
            <p14:sldId id="6039"/>
            <p14:sldId id="6061"/>
            <p14:sldId id="276"/>
            <p14:sldId id="6048"/>
            <p14:sldId id="6107"/>
            <p14:sldId id="6034"/>
            <p14:sldId id="6087"/>
            <p14:sldId id="6088"/>
            <p14:sldId id="271"/>
            <p14:sldId id="6089"/>
            <p14:sldId id="6090"/>
            <p14:sldId id="6108"/>
            <p14:sldId id="6092"/>
            <p14:sldId id="6062"/>
            <p14:sldId id="6080"/>
          </p14:sldIdLst>
        </p14:section>
        <p14:section name="Instructions" id="{CFAFA1AE-41B8-4804-BB57-3D6161897A4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9F830E-4054-BC7F-6E18-74FDF0AF016F}" name="Sylvia Cadena" initials="SC" userId="S::sylvia@apnic.net::367579f2-9089-4ab5-af3a-b75163665c44" providerId="AD"/>
  <p188:author id="{F6160EDC-6725-DCA3-2FF7-2FC9B64F5451}" name="Ann Kerrison-Liu" initials="AK" userId="S::ann.kerrisonliu@apnic.net::313ec6e0-ad04-4955-837b-aafd236111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762F"/>
    <a:srgbClr val="E4B44C"/>
    <a:srgbClr val="49993D"/>
    <a:srgbClr val="A1BC31"/>
    <a:srgbClr val="00A44D"/>
    <a:srgbClr val="EDD2A9"/>
    <a:srgbClr val="B9943B"/>
    <a:srgbClr val="F2F2F2"/>
    <a:srgbClr val="00A77E"/>
    <a:srgbClr val="9B3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96" autoAdjust="0"/>
    <p:restoredTop sz="96078" autoAdjust="0"/>
  </p:normalViewPr>
  <p:slideViewPr>
    <p:cSldViewPr showGuides="1">
      <p:cViewPr varScale="1">
        <p:scale>
          <a:sx n="104" d="100"/>
          <a:sy n="104" d="100"/>
        </p:scale>
        <p:origin x="224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48" d="100"/>
          <a:sy n="48" d="100"/>
        </p:scale>
        <p:origin x="-272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A36AD-C140-47B5-A0AA-2808AF1C1C9D}" type="datetimeFigureOut">
              <a:rPr lang="en-AU" smtClean="0"/>
              <a:t>24/2/2024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829E-EB69-4A98-9D54-8D6822520B27}" type="datetimeFigureOut">
              <a:rPr lang="en-AU" smtClean="0"/>
              <a:t>24/2/2024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/>
              <a:t>Founded in 2017 by APNIC </a:t>
            </a:r>
            <a:r>
              <a:rPr lang="en-GB"/>
              <a:t>the regional Internet address registry (</a:t>
            </a:r>
            <a:r>
              <a:rPr lang="en-GB" err="1"/>
              <a:t>RiR</a:t>
            </a:r>
            <a:r>
              <a:rPr lang="en-GB"/>
              <a:t>) for the Asia-Pacific. One of the world's five RIRs</a:t>
            </a:r>
            <a:endParaRPr lang="en-AU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360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DF91E-6753-AB4E-8181-A3DF197BC437}" type="slidenum">
              <a:rPr lang="en-TH" smtClean="0"/>
              <a:t>10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24229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5733256"/>
            <a:ext cx="12192000" cy="112474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9416D3-4BFD-CB09-5C70-A28C37B12DCD}"/>
              </a:ext>
            </a:extLst>
          </p:cNvPr>
          <p:cNvSpPr/>
          <p:nvPr userDrawn="1"/>
        </p:nvSpPr>
        <p:spPr>
          <a:xfrm>
            <a:off x="0" y="476672"/>
            <a:ext cx="12192000" cy="6048672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5085184"/>
            <a:ext cx="12192000" cy="1440160"/>
            <a:chOff x="0" y="5085184"/>
            <a:chExt cx="12192000" cy="144016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5085184"/>
              <a:ext cx="12192000" cy="144016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0" y="5301208"/>
              <a:ext cx="12192000" cy="1224136"/>
            </a:xfrm>
            <a:prstGeom prst="rect">
              <a:avLst/>
            </a:prstGeom>
            <a:solidFill>
              <a:srgbClr val="008000">
                <a:alpha val="6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 descr="APNIC-Foundation-slide-deck-01-01-01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384"/>
            <a:ext cx="12192000" cy="6857866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7408" y="5256783"/>
            <a:ext cx="8953848" cy="692497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7F5DE0F-CD68-45CE-A252-1EC849C0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08" y="5966338"/>
            <a:ext cx="8973152" cy="26802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noProof="0" dirty="0"/>
              <a:t>[Subtitle]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4AFAAD8-8E28-4487-8DDB-6E41ACC140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408" y="6326378"/>
            <a:ext cx="2160240" cy="126958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noProof="0" dirty="0"/>
              <a:t>[dd month YYYY]</a:t>
            </a:r>
          </a:p>
        </p:txBody>
      </p:sp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307392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199824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I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37794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formational Engagement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16706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ningful Impact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400812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 Performance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01" y="2628160"/>
            <a:ext cx="9793610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3933056"/>
            <a:ext cx="9793610" cy="56401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38985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nfrastructu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325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nclus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15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Knowledg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55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SIF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01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SIF - Knowledg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430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SIF - Inclus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830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ISIF - Infrastructu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831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K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40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V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29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P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4078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58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L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70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Switch - T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225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 - Knowledge - Afghanistan 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492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550863" y="1772816"/>
            <a:ext cx="11090275" cy="4248472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BC320-4755-4EA0-AFE9-90E4993886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6CE836-FE42-4361-B116-A5C8F77B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0863" y="1628800"/>
            <a:ext cx="11090275" cy="2232248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50863" y="3933057"/>
            <a:ext cx="11090275" cy="2160240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55AD7-DB1F-4E3E-B859-C894FA99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FD3E0D-0B13-43C4-BFE6-9EC155A6CB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EE03020-FCA5-4B0A-9D67-CD0BB2B08A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844824"/>
            <a:ext cx="3090539" cy="468052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E646EB7-4BB7-4015-997D-CBFBD990B6B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90538" y="1844824"/>
            <a:ext cx="3045600" cy="468052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08FB0CC1-4885-4313-ABA7-51A50A8BD8D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0809" y="1844824"/>
            <a:ext cx="3045600" cy="468052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2ED2C225-779A-4162-8C2A-C6A4EC5E4CC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71080" y="1844824"/>
            <a:ext cx="3045600" cy="468052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0" y="4941168"/>
            <a:ext cx="3090539" cy="1584176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600" noProof="0" dirty="0"/>
            </a:lvl1pPr>
            <a:lvl2pPr algn="ctr">
              <a:defRPr lang="en-AU" sz="1600" noProof="0" dirty="0"/>
            </a:lvl2pPr>
            <a:lvl3pPr algn="ctr">
              <a:defRPr lang="en-AU" sz="1600" noProof="0" dirty="0"/>
            </a:lvl3pPr>
            <a:lvl4pPr algn="ctr">
              <a:defRPr lang="en-AU" sz="16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DC95F90-1D89-4E4E-9179-A07A26D5F40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90538" y="4941168"/>
            <a:ext cx="3045600" cy="1584176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600" noProof="0" dirty="0"/>
            </a:lvl1pPr>
            <a:lvl2pPr algn="ctr">
              <a:defRPr lang="en-AU" sz="1600" noProof="0" dirty="0"/>
            </a:lvl2pPr>
            <a:lvl3pPr algn="ctr">
              <a:defRPr lang="en-AU" sz="1600" noProof="0" dirty="0"/>
            </a:lvl3pPr>
            <a:lvl4pPr algn="ctr">
              <a:defRPr lang="en-AU" sz="16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A7F41F-1591-49A4-9068-8B11A4BA33E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130809" y="4941168"/>
            <a:ext cx="3045600" cy="1584176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600" noProof="0" dirty="0"/>
            </a:lvl1pPr>
            <a:lvl2pPr algn="ctr">
              <a:defRPr lang="en-AU" sz="1600" noProof="0" dirty="0"/>
            </a:lvl2pPr>
            <a:lvl3pPr algn="ctr">
              <a:defRPr lang="en-AU" sz="1600" noProof="0" dirty="0"/>
            </a:lvl3pPr>
            <a:lvl4pPr algn="ctr">
              <a:defRPr lang="en-AU" sz="16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8745C40-4DC9-4479-AC3A-6F241CAC23B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171080" y="4941168"/>
            <a:ext cx="3045600" cy="1584176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600" noProof="0" dirty="0"/>
            </a:lvl1pPr>
            <a:lvl2pPr algn="ctr">
              <a:defRPr lang="en-AU" sz="1600" noProof="0" dirty="0"/>
            </a:lvl2pPr>
            <a:lvl3pPr algn="ctr">
              <a:defRPr lang="en-AU" sz="1600" noProof="0" dirty="0"/>
            </a:lvl3pPr>
            <a:lvl4pPr algn="ctr">
              <a:defRPr lang="en-AU" sz="16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1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1384" y="1628801"/>
            <a:ext cx="5348667" cy="424847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buClr>
                <a:srgbClr val="F2B641"/>
              </a:buClr>
              <a:defRPr lang="en-AU" noProof="0" dirty="0"/>
            </a:lvl2pPr>
            <a:lvl3pPr marL="534988" indent="-268288">
              <a:buClr>
                <a:schemeClr val="accent5"/>
              </a:buClr>
              <a:buFont typeface="Arial" panose="020B0604020202020204" pitchFamily="34" charset="0"/>
              <a:buChar char="•"/>
              <a:defRPr lang="en-AU" noProof="0" dirty="0"/>
            </a:lvl3pPr>
            <a:lvl4pPr>
              <a:buClr>
                <a:schemeClr val="accent6"/>
              </a:buCl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2471" y="1628801"/>
            <a:ext cx="5348667" cy="424847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8876E4-E168-40AA-BDB1-4CDFD23A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0AFDE-FAC1-4653-9F98-1D06EF325B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686F6E-DF96-4E96-8DDC-131EDD338D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1384" y="1628800"/>
            <a:ext cx="3476667" cy="45379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6E7DCB4-A8EC-468A-BA7E-DABAC8E249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4471" y="1628800"/>
            <a:ext cx="3476667" cy="45379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B9B0F9AC-452F-4D77-A87B-E9AAB91B27A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45760" y="1628800"/>
            <a:ext cx="3476667" cy="45379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ED3E4-A1AC-486C-9B1B-C69182A4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7F902-927E-48F9-B272-BD8E0667CE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449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3" y="1412874"/>
            <a:ext cx="6697662" cy="4752429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91399" y="1412874"/>
            <a:ext cx="4800601" cy="252018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0CFC1E2-5277-4F48-B31B-6E7E021541A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391399" y="4077073"/>
            <a:ext cx="4800601" cy="244827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E2447-1D04-4DEE-BA7D-BAE1B06B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6978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91400" y="1052736"/>
            <a:ext cx="4800600" cy="172819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3E3CE5B-3683-433D-943F-ACD8DAB7F228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391400" y="2852936"/>
            <a:ext cx="4800600" cy="18002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DEF5C2C-993A-47E4-A92C-F09F9FCB80AC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391400" y="4725144"/>
            <a:ext cx="4800600" cy="18002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3" y="1412776"/>
            <a:ext cx="6697662" cy="4752527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5504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3 Pictur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840912" y="1412776"/>
            <a:ext cx="2351087" cy="24479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3E3CE5B-3683-433D-943F-ACD8DAB7F228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391400" y="1412776"/>
            <a:ext cx="2304040" cy="24479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DEF5C2C-993A-47E4-A92C-F09F9FCB80AC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391400" y="4005139"/>
            <a:ext cx="4800600" cy="244819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3" y="1412776"/>
            <a:ext cx="6697662" cy="4536503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05646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840912" y="1412776"/>
            <a:ext cx="2351087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8112338-41BA-4120-B70E-A1F9EF1D7D4C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40913" y="4185436"/>
            <a:ext cx="2351087" cy="23399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C6B28A8-974B-40FC-A843-D8CC62CE00A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396163" y="1412776"/>
            <a:ext cx="2286000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6006929-B75A-49C0-A8EA-A04C028A3A0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396164" y="4185436"/>
            <a:ext cx="2286000" cy="23399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3D036-D5EF-4CB8-B142-6EC71FA909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3" y="1628800"/>
            <a:ext cx="6697662" cy="4536503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978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3D036-D5EF-4CB8-B142-6EC71FA909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EBF15E2-7545-4FFD-9F38-FB102BD4520F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840913" y="1556792"/>
            <a:ext cx="2351087" cy="122396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BBE1A4A3-8D39-403A-8D04-A4C999D84E45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9840913" y="2883704"/>
            <a:ext cx="2351087" cy="115212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BFB9DFC-18D9-49AB-8105-79212406F278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9840913" y="4149080"/>
            <a:ext cx="2351087" cy="118289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AE59880-999C-453A-88A4-228D394C7E63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840913" y="5445626"/>
            <a:ext cx="2351087" cy="107971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C4927EFA-1170-4B8B-99D2-44BFAA1922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423729" y="5445224"/>
            <a:ext cx="2286000" cy="10801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2144331B-6AF0-4764-8E9C-82A7BD2F7F40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4943475" y="5445224"/>
            <a:ext cx="2286000" cy="10801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27820D4-09A1-4B29-98BE-5FDB54C67057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2494168" y="5445224"/>
            <a:ext cx="2286000" cy="10801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sz="1200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20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2" y="1628801"/>
            <a:ext cx="8137425" cy="388843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5985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91400" y="1628800"/>
            <a:ext cx="4969296" cy="48965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863" y="1628799"/>
            <a:ext cx="6697662" cy="4896547"/>
          </a:xfrm>
          <a:ln>
            <a:noFill/>
          </a:ln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366D1-0314-49DF-BB68-14E8DAC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FC212-56FB-47F4-B1A8-5C71991F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-1" y="0"/>
            <a:ext cx="7248525" cy="60212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91400" y="332655"/>
            <a:ext cx="4249737" cy="935758"/>
          </a:xfrm>
        </p:spPr>
        <p:txBody>
          <a:bodyPr anchor="b">
            <a:normAutofit/>
          </a:bodyPr>
          <a:lstStyle>
            <a:lvl1pPr>
              <a:defRPr lang="en-AU" sz="2800" b="1" kern="1200" baseline="0" noProof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 lang="en-AU" sz="2000" noProof="0" dirty="0"/>
            </a:lvl2pPr>
            <a:lvl3pPr>
              <a:defRPr lang="en-AU" sz="2000" noProof="0" dirty="0"/>
            </a:lvl3pPr>
            <a:lvl4pPr>
              <a:defRPr lang="en-AU" sz="2000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sz="2800" noProof="0" dirty="0"/>
            </a:lvl5pPr>
            <a:lvl6pPr>
              <a:defRPr lang="en-AU" sz="2400" noProof="0" dirty="0"/>
            </a:lvl6pPr>
            <a:lvl7pPr>
              <a:defRPr lang="en-AU" sz="2000" noProof="0" dirty="0"/>
            </a:lvl7pPr>
            <a:lvl8pPr>
              <a:defRPr lang="en-AU" sz="2000" noProof="0" dirty="0"/>
            </a:lvl8pPr>
            <a:lvl9pPr>
              <a:defRPr lang="en-AU" sz="2000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366D1-0314-49DF-BB68-14E8DAC2C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32655"/>
            <a:ext cx="5545137" cy="9357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FC212-56FB-47F4-B1A8-5C71991F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25FE88-2DA3-4DC4-A10D-F79F0A85E04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391400" y="1412874"/>
            <a:ext cx="4268134" cy="4608414"/>
          </a:xfrm>
        </p:spPr>
        <p:txBody>
          <a:bodyPr>
            <a:normAutofit/>
          </a:bodyPr>
          <a:lstStyle>
            <a:lvl1pPr>
              <a:defRPr lang="en-AU" sz="2200" noProof="0" dirty="0"/>
            </a:lvl1pPr>
            <a:lvl2pPr>
              <a:defRPr lang="en-AU" sz="2200" noProof="0" dirty="0"/>
            </a:lvl2pPr>
            <a:lvl3pPr>
              <a:defRPr lang="en-AU" sz="2200" noProof="0" dirty="0"/>
            </a:lvl3pPr>
            <a:lvl4pPr>
              <a:defRPr lang="en-AU" sz="2200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sz="2800" noProof="0" dirty="0"/>
            </a:lvl5pPr>
            <a:lvl6pPr>
              <a:defRPr lang="en-AU" sz="2400" noProof="0" dirty="0"/>
            </a:lvl6pPr>
            <a:lvl7pPr>
              <a:defRPr lang="en-AU" sz="2200" noProof="0" dirty="0"/>
            </a:lvl7pPr>
            <a:lvl8pPr>
              <a:defRPr lang="en-AU" sz="2200" noProof="0" dirty="0"/>
            </a:lvl8pPr>
            <a:lvl9pPr>
              <a:defRPr lang="en-AU" sz="2200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9C095D-794E-4D47-821F-1BFAD05E7DA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496560" y="4194705"/>
            <a:ext cx="7198880" cy="1394883"/>
          </a:xfrm>
          <a:solidFill>
            <a:schemeClr val="accent1"/>
          </a:solidFill>
          <a:ln w="57150">
            <a:solidFill>
              <a:schemeClr val="bg1"/>
            </a:solidFill>
          </a:ln>
        </p:spPr>
        <p:txBody>
          <a:bodyPr lIns="180000" tIns="90000" rIns="180000" bIns="90000">
            <a:normAutofit/>
          </a:bodyPr>
          <a:lstStyle>
            <a:lvl1pPr>
              <a:defRPr lang="en-AU" sz="2200" noProof="0" dirty="0">
                <a:solidFill>
                  <a:schemeClr val="bg1"/>
                </a:solidFill>
              </a:defRPr>
            </a:lvl1pPr>
            <a:lvl2pPr>
              <a:defRPr lang="en-AU" sz="2200" noProof="0" dirty="0">
                <a:solidFill>
                  <a:schemeClr val="bg1"/>
                </a:solidFill>
              </a:defRPr>
            </a:lvl2pPr>
            <a:lvl3pPr>
              <a:defRPr lang="en-AU" sz="2200" noProof="0" dirty="0">
                <a:solidFill>
                  <a:schemeClr val="bg1"/>
                </a:solidFill>
              </a:defRPr>
            </a:lvl3pPr>
            <a:lvl4pPr>
              <a:defRPr lang="en-AU" sz="2200" noProof="0" dirty="0">
                <a:solidFill>
                  <a:schemeClr val="bg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sz="2800" noProof="0" dirty="0">
                <a:solidFill>
                  <a:schemeClr val="bg1"/>
                </a:solidFill>
              </a:defRPr>
            </a:lvl5pPr>
            <a:lvl6pPr>
              <a:defRPr lang="en-AU" sz="2400" noProof="0" dirty="0">
                <a:solidFill>
                  <a:schemeClr val="bg1"/>
                </a:solidFill>
              </a:defRPr>
            </a:lvl6pPr>
            <a:lvl7pPr>
              <a:defRPr lang="en-AU" sz="2200" noProof="0" dirty="0">
                <a:solidFill>
                  <a:schemeClr val="bg1"/>
                </a:solidFill>
              </a:defRPr>
            </a:lvl7pPr>
            <a:lvl8pPr>
              <a:defRPr lang="en-AU" sz="2200" noProof="0" dirty="0">
                <a:solidFill>
                  <a:schemeClr val="bg1"/>
                </a:solidFill>
              </a:defRPr>
            </a:lvl8pPr>
            <a:lvl9pPr>
              <a:defRPr lang="en-AU" sz="2200" noProof="0" dirty="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80453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3475" y="1628800"/>
            <a:ext cx="6697663" cy="4537049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50862" y="1628729"/>
            <a:ext cx="4249738" cy="453556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7ADC9-EF88-4015-B447-4D3968EA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5791E7-3C58-4C47-8A12-685B3B3F4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0864" y="1700808"/>
            <a:ext cx="6697662" cy="446504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391401" y="1700808"/>
            <a:ext cx="4249737" cy="4465041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A5E8B-99C5-4F20-A441-04098EFB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DF80DC6-EA86-4355-87FC-551AFCF7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74675" y="1628800"/>
            <a:ext cx="11066463" cy="3816326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4673" y="5589588"/>
            <a:ext cx="11066463" cy="563461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noProof="0" dirty="0"/>
              <a:t>[Caption]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529B-4C7B-4FF4-9811-D8622876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A328FB7-F0E0-4B6F-A9F0-62E7BFE9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C1CA342D-CE6F-4890-81C0-F6629F036B7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74675" y="1628799"/>
            <a:ext cx="11066463" cy="3794589"/>
          </a:xfrm>
          <a:ln w="57150">
            <a:solidFill>
              <a:srgbClr val="00A77E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AU"/>
              <a:t>Click icon to add chart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4673" y="5517232"/>
            <a:ext cx="11066463" cy="563461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noProof="0" dirty="0"/>
              <a:t>[Caption]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529B-4C7B-4FF4-9811-D8622876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A328FB7-F0E0-4B6F-A9F0-62E7BFE9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5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E0A3CA-77C3-42EB-9E26-BB536CB5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1AC26-AC34-4FD2-BE3B-8340F96D0D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700808"/>
            <a:ext cx="12192000" cy="360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392" y="2132856"/>
            <a:ext cx="11017746" cy="2708434"/>
          </a:xfrm>
        </p:spPr>
        <p:txBody>
          <a:bodyPr wrap="square" anchor="b">
            <a:spAutoFit/>
          </a:bodyPr>
          <a:lstStyle>
            <a:lvl1pPr>
              <a:lnSpc>
                <a:spcPct val="10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[Questions?</a:t>
            </a:r>
            <a:br>
              <a:rPr lang="en-US" dirty="0"/>
            </a:br>
            <a:r>
              <a:rPr lang="en-US" dirty="0"/>
              <a:t>Thank You]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129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FB275-0B5B-BF74-BC57-24A8AA741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36634-14F6-B9CC-D5DC-82569AC44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C203E-97CC-5029-38B9-8C7130D90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378D-4A09-4B7E-9306-D6A02C7B13B5}" type="datetimeFigureOut">
              <a:rPr lang="en-AU" smtClean="0"/>
              <a:t>24/2/2024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3327D-D68B-D0EB-BEC1-1EB336398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3CFDD-AE5D-B434-6E46-4BD29BB2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F2797-0238-4805-9E87-B2AA0D0189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260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2" cstate="screen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863" y="836712"/>
            <a:ext cx="11090275" cy="57606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1556792"/>
            <a:ext cx="11090275" cy="40324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6560" y="6597352"/>
            <a:ext cx="523373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AD4E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76" r:id="rId2"/>
    <p:sldLayoutId id="2147483802" r:id="rId3"/>
    <p:sldLayoutId id="2147483803" r:id="rId4"/>
    <p:sldLayoutId id="2147483773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650" r:id="rId22"/>
    <p:sldLayoutId id="2147483728" r:id="rId23"/>
    <p:sldLayoutId id="2147483771" r:id="rId24"/>
    <p:sldLayoutId id="2147483652" r:id="rId25"/>
    <p:sldLayoutId id="2147483765" r:id="rId26"/>
    <p:sldLayoutId id="2147483766" r:id="rId27"/>
    <p:sldLayoutId id="2147483779" r:id="rId28"/>
    <p:sldLayoutId id="2147483782" r:id="rId29"/>
    <p:sldLayoutId id="2147483767" r:id="rId30"/>
    <p:sldLayoutId id="2147483781" r:id="rId31"/>
    <p:sldLayoutId id="2147483761" r:id="rId32"/>
    <p:sldLayoutId id="2147483780" r:id="rId33"/>
    <p:sldLayoutId id="2147483656" r:id="rId34"/>
    <p:sldLayoutId id="2147483732" r:id="rId35"/>
    <p:sldLayoutId id="2147483657" r:id="rId36"/>
    <p:sldLayoutId id="2147483785" r:id="rId37"/>
    <p:sldLayoutId id="2147483654" r:id="rId38"/>
    <p:sldLayoutId id="2147483783" r:id="rId39"/>
    <p:sldLayoutId id="2147483804" r:id="rId40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>
          <a:solidFill>
            <a:srgbClr val="00A44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Arial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spcBef>
          <a:spcPts val="300"/>
        </a:spcBef>
        <a:spcAft>
          <a:spcPts val="300"/>
        </a:spcAft>
        <a:buClr>
          <a:srgbClr val="F5B641"/>
        </a:buClr>
        <a:buFont typeface="Arial" panose="020B0604020202020204" pitchFamily="34" charset="0"/>
        <a:buChar char="•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534988" indent="-268288" algn="l" defTabSz="914400" rtl="0" eaLnBrk="1" latinLnBrk="0" hangingPunct="1">
        <a:spcBef>
          <a:spcPts val="300"/>
        </a:spcBef>
        <a:spcAft>
          <a:spcPts val="300"/>
        </a:spcAft>
        <a:buClr>
          <a:schemeClr val="accent4"/>
        </a:buClr>
        <a:buFont typeface="Arial" panose="020B0604020202020204" pitchFamily="34" charset="0"/>
        <a:buChar char="•"/>
        <a:defRPr sz="2200" kern="1200">
          <a:solidFill>
            <a:srgbClr val="000000"/>
          </a:solidFill>
          <a:latin typeface="+mn-lt"/>
          <a:ea typeface="+mn-ea"/>
          <a:cs typeface="+mn-cs"/>
        </a:defRPr>
      </a:lvl3pPr>
      <a:lvl4pPr marL="801688" indent="-266700" algn="l" defTabSz="914400" rtl="0" eaLnBrk="1" latinLnBrk="0" hangingPunct="1">
        <a:spcBef>
          <a:spcPts val="300"/>
        </a:spcBef>
        <a:spcAft>
          <a:spcPts val="300"/>
        </a:spcAft>
        <a:buClr>
          <a:schemeClr val="accent6"/>
        </a:buClr>
        <a:buFont typeface="Arial" panose="020B0604020202020204" pitchFamily="34" charset="0"/>
        <a:buChar char="•"/>
        <a:defRPr lang="en-US" sz="2200" kern="1200" baseline="0" dirty="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1200"/>
        </a:spcBef>
        <a:spcAft>
          <a:spcPts val="600"/>
        </a:spcAft>
        <a:buFont typeface="Arial" pitchFamily="34" charset="0"/>
        <a:buNone/>
        <a:defRPr sz="28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266700" indent="-266700" algn="l" defTabSz="914400" rtl="0" eaLnBrk="1" latinLnBrk="0" hangingPunct="1">
        <a:spcBef>
          <a:spcPts val="300"/>
        </a:spcBef>
        <a:spcAft>
          <a:spcPts val="300"/>
        </a:spcAft>
        <a:buClrTx/>
        <a:buFont typeface="+mj-lt"/>
        <a:buAutoNum type="arabicPeriod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539750" indent="-273050" algn="l" defTabSz="914400" rtl="0" eaLnBrk="1" latinLnBrk="0" hangingPunct="1">
        <a:spcBef>
          <a:spcPts val="300"/>
        </a:spcBef>
        <a:spcAft>
          <a:spcPts val="300"/>
        </a:spcAft>
        <a:buClrTx/>
        <a:buFont typeface="+mj-lt"/>
        <a:buAutoNum type="alphaLcPeriod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None/>
        <a:defRPr sz="2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30" userDrawn="1">
          <p15:clr>
            <a:srgbClr val="F26B43"/>
          </p15:clr>
        </p15:guide>
        <p15:guide id="2" pos="1481" userDrawn="1">
          <p15:clr>
            <a:srgbClr val="F26B43"/>
          </p15:clr>
        </p15:guide>
        <p15:guide id="3" pos="4566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pos="1572" userDrawn="1">
          <p15:clr>
            <a:srgbClr val="F26B43"/>
          </p15:clr>
        </p15:guide>
        <p15:guide id="8" pos="3024" userDrawn="1">
          <p15:clr>
            <a:srgbClr val="F26B43"/>
          </p15:clr>
        </p15:guide>
        <p15:guide id="9" pos="3114" userDrawn="1">
          <p15:clr>
            <a:srgbClr val="F26B43"/>
          </p15:clr>
        </p15:guide>
        <p15:guide id="10" pos="4656" userDrawn="1">
          <p15:clr>
            <a:srgbClr val="F26B43"/>
          </p15:clr>
        </p15:guide>
        <p15:guide id="11" pos="6108" userDrawn="1">
          <p15:clr>
            <a:srgbClr val="F26B43"/>
          </p15:clr>
        </p15:guide>
        <p15:guide id="12" pos="6199" userDrawn="1">
          <p15:clr>
            <a:srgbClr val="F26B43"/>
          </p15:clr>
        </p15:guide>
        <p15:guide id="13" orient="horz" pos="890" userDrawn="1">
          <p15:clr>
            <a:srgbClr val="F26B43"/>
          </p15:clr>
        </p15:guide>
        <p15:guide id="14" orient="horz" pos="2568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orient="horz" pos="1661" userDrawn="1">
          <p15:clr>
            <a:srgbClr val="F26B43"/>
          </p15:clr>
        </p15:guide>
        <p15:guide id="17" orient="horz" pos="1752" userDrawn="1">
          <p15:clr>
            <a:srgbClr val="F26B43"/>
          </p15:clr>
        </p15:guide>
        <p15:guide id="18" pos="347" userDrawn="1">
          <p15:clr>
            <a:srgbClr val="F26B43"/>
          </p15:clr>
        </p15:guide>
        <p15:guide id="19" pos="7333" userDrawn="1">
          <p15:clr>
            <a:srgbClr val="F26B43"/>
          </p15:clr>
        </p15:guide>
        <p15:guide id="20" orient="horz" pos="35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abs.apnic.net/" TargetMode="External"/><Relationship Id="rId2" Type="http://schemas.openxmlformats.org/officeDocument/2006/relationships/hyperlink" Target="https://training.apnic.net/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6.jpeg"/><Relationship Id="rId11" Type="http://schemas.openxmlformats.org/officeDocument/2006/relationships/image" Target="../media/image61.png"/><Relationship Id="rId5" Type="http://schemas.openxmlformats.org/officeDocument/2006/relationships/image" Target="../media/image55.jpe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LvBjAl0dV9w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AP* Retreat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8C370-8C51-4B73-93ED-118D93E143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408" y="5966338"/>
            <a:ext cx="8973152" cy="526298"/>
          </a:xfrm>
        </p:spPr>
        <p:txBody>
          <a:bodyPr/>
          <a:lstStyle/>
          <a:p>
            <a:r>
              <a:rPr lang="en-AU" dirty="0"/>
              <a:t>Presented by Sylvia Cadena, Head of Programs and Partnerships</a:t>
            </a:r>
          </a:p>
          <a:p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AFDFD-99A2-4E4F-828F-7A1C3D1D0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AU" dirty="0"/>
              <a:t>27 February 2024 –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17688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51E41-496E-042F-2C96-27C637A4AC7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A neutral, independent, not-for-profit, membership-based organization established in 1993</a:t>
            </a:r>
          </a:p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Managing Internet number resources IPv4, IPv6 and ASNs</a:t>
            </a:r>
          </a:p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Serving APAC region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5D0CE6-3A78-379F-D8F2-D373794BBB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APNIC helps </a:t>
            </a:r>
            <a:r>
              <a:rPr lang="en-AU" sz="2000">
                <a:hlinkClick r:id="rId2"/>
              </a:rPr>
              <a:t>build essential technical skills</a:t>
            </a:r>
            <a:r>
              <a:rPr lang="en-AU" sz="2000"/>
              <a:t> across the region</a:t>
            </a:r>
          </a:p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Supports Internet infrastructure development</a:t>
            </a:r>
          </a:p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>
                <a:hlinkClick r:id="rId3"/>
              </a:rPr>
              <a:t>Produces insightful research</a:t>
            </a:r>
            <a:r>
              <a:rPr lang="en-AU" sz="2000"/>
              <a:t> </a:t>
            </a:r>
          </a:p>
          <a:p>
            <a:pPr marL="342900" indent="-342900">
              <a:lnSpc>
                <a:spcPct val="90000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2000"/>
              <a:t>Active participant in the multistakeholder model of Internet cooperation and governance.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6FCF02-B72B-DFE7-AD6F-A601C938813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14ED2D-677C-90B4-3C11-F07E6B6C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/>
              <a:t>Asia Pacific Network Information Center - APNIC</a:t>
            </a:r>
          </a:p>
        </p:txBody>
      </p:sp>
      <p:pic>
        <p:nvPicPr>
          <p:cNvPr id="6" name="Picture 5" descr="A building with a sign on it&#10;&#10;Description automatically generated with low confidence">
            <a:extLst>
              <a:ext uri="{FF2B5EF4-FFF2-40B4-BE49-F238E27FC236}">
                <a16:creationId xmlns:a16="http://schemas.microsoft.com/office/drawing/2014/main" id="{878EAADF-6948-1AEB-3A95-1AB5C5A744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5760" y="1411962"/>
            <a:ext cx="3476667" cy="4754799"/>
          </a:xfrm>
          <a:prstGeom prst="rect">
            <a:avLst/>
          </a:prstGeom>
          <a:noFill/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0E62814B-30F3-4E0C-9B2E-3BBE09C07EA7}"/>
              </a:ext>
            </a:extLst>
          </p:cNvPr>
          <p:cNvSpPr>
            <a:spLocks noGrp="1"/>
          </p:cNvSpPr>
          <p:nvPr/>
        </p:nvSpPr>
        <p:spPr>
          <a:xfrm>
            <a:off x="911424" y="4365104"/>
            <a:ext cx="4611166" cy="1487508"/>
          </a:xfrm>
          <a:prstGeom prst="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txBody>
          <a:bodyPr vert="horz" lIns="180000" tIns="90000" rIns="180000" bIns="90000" rtlCol="0">
            <a:normAutofit fontScale="92500"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AU" sz="2200" kern="120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sz="2800" b="1" kern="1200" cap="all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2400" b="1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lang="en-AU" sz="22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/>
              <a:t>APNIC performs these activities as part of its commitment to a </a:t>
            </a:r>
            <a:r>
              <a:rPr lang="en-AU" sz="2000" b="1"/>
              <a:t>global</a:t>
            </a:r>
            <a:r>
              <a:rPr lang="en-AU" sz="2000"/>
              <a:t>, </a:t>
            </a:r>
            <a:r>
              <a:rPr lang="en-AU" sz="2000" b="1"/>
              <a:t>open</a:t>
            </a:r>
            <a:r>
              <a:rPr lang="en-AU" sz="2000"/>
              <a:t>, </a:t>
            </a:r>
            <a:r>
              <a:rPr lang="en-AU" sz="2000" b="1"/>
              <a:t>stable</a:t>
            </a:r>
            <a:r>
              <a:rPr lang="en-AU" sz="2000"/>
              <a:t> and </a:t>
            </a:r>
            <a:r>
              <a:rPr lang="en-AU" sz="2000" b="1"/>
              <a:t>secure</a:t>
            </a:r>
            <a:r>
              <a:rPr lang="en-AU" sz="2000"/>
              <a:t> Internet that serves the entire Asia Pacific region</a:t>
            </a:r>
          </a:p>
        </p:txBody>
      </p:sp>
    </p:spTree>
    <p:extLst>
      <p:ext uri="{BB962C8B-B14F-4D97-AF65-F5344CB8AC3E}">
        <p14:creationId xmlns:p14="http://schemas.microsoft.com/office/powerpoint/2010/main" val="304510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635CA-FD84-3386-F132-837177C94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600" dirty="0"/>
              <a:t>Left to right: Sylvia, Omar, Dave, Helen, Raj, </a:t>
            </a:r>
            <a:r>
              <a:rPr lang="en-US" sz="1600" dirty="0" err="1"/>
              <a:t>Ellisha</a:t>
            </a:r>
            <a:r>
              <a:rPr lang="en-US" sz="1600" dirty="0"/>
              <a:t>, </a:t>
            </a:r>
            <a:r>
              <a:rPr lang="en-US" sz="1600" dirty="0" err="1"/>
              <a:t>Cathlene</a:t>
            </a:r>
            <a:r>
              <a:rPr lang="en-US" sz="1600" dirty="0"/>
              <a:t>, Swati, Ann and </a:t>
            </a:r>
            <a:r>
              <a:rPr lang="en-US" sz="1600" dirty="0" err="1"/>
              <a:t>Indika</a:t>
            </a:r>
            <a:endParaRPr lang="en-US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468728-3C62-E6AC-1D68-8840BCAD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 team</a:t>
            </a:r>
          </a:p>
        </p:txBody>
      </p:sp>
      <p:pic>
        <p:nvPicPr>
          <p:cNvPr id="1028" name="Picture 4" descr="A picture of the Foundation team. From left: Sylvia Cadena, Omar Ansari, David Dawson, Helen Arnold, Raj Singh, Ellisha Heppner, Cathlene Corcoran, Swati Ghai, Ann Kerrison-Liu and Indika Perera.">
            <a:extLst>
              <a:ext uri="{FF2B5EF4-FFF2-40B4-BE49-F238E27FC236}">
                <a16:creationId xmlns:a16="http://schemas.microsoft.com/office/drawing/2014/main" id="{87755381-89E4-12D6-5A05-616E123A242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3" b="1005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98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8BDEBC2-BC67-9A42-84B0-25117CE7C47E}"/>
              </a:ext>
            </a:extLst>
          </p:cNvPr>
          <p:cNvPicPr preferRelativeResize="0">
            <a:picLocks noGrp="1" noChangeAspect="1"/>
          </p:cNvPicPr>
          <p:nvPr>
            <p:ph type="pic" idx="10"/>
          </p:nvPr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446" y="44624"/>
            <a:ext cx="7352546" cy="6115668"/>
          </a:xfrm>
          <a:solidFill>
            <a:srgbClr val="00A54D"/>
          </a:solidFill>
          <a:ln w="38100">
            <a:solidFill>
              <a:schemeClr val="accent1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0553B2-076B-4101-8D4B-485D9843A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30992" y="2178412"/>
            <a:ext cx="3981632" cy="935758"/>
          </a:xfrm>
        </p:spPr>
        <p:txBody>
          <a:bodyPr/>
          <a:lstStyle/>
          <a:p>
            <a:r>
              <a:rPr lang="en-AU" dirty="0"/>
              <a:t>MISSION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DD9846F-1580-4C48-87DA-AF78CD30592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730992" y="3203773"/>
            <a:ext cx="3981632" cy="1809403"/>
          </a:xfrm>
        </p:spPr>
        <p:txBody>
          <a:bodyPr>
            <a:normAutofit lnSpcReduction="10000"/>
          </a:bodyPr>
          <a:lstStyle/>
          <a:p>
            <a:r>
              <a:rPr lang="en-AU" sz="2000" dirty="0"/>
              <a:t>To increase investment in Internet development in the Asia Pacific region, through education and training, human capacity building, community development, research, and related projects and activities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25D4FD-C181-9349-8145-DD72E318D3F8}"/>
              </a:ext>
            </a:extLst>
          </p:cNvPr>
          <p:cNvSpPr/>
          <p:nvPr/>
        </p:nvSpPr>
        <p:spPr>
          <a:xfrm>
            <a:off x="4446" y="44624"/>
            <a:ext cx="7352546" cy="1412874"/>
          </a:xfrm>
          <a:prstGeom prst="rect">
            <a:avLst/>
          </a:prstGeom>
          <a:solidFill>
            <a:schemeClr val="bg2">
              <a:lumMod val="90000"/>
              <a:alpha val="65653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3DF280-F409-4948-8128-229C3927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89" y="404663"/>
            <a:ext cx="5545137" cy="935757"/>
          </a:xfrm>
        </p:spPr>
        <p:txBody>
          <a:bodyPr/>
          <a:lstStyle/>
          <a:p>
            <a:r>
              <a:rPr lang="en-AU"/>
              <a:t>The APNIC Foundation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E62814B-30F3-4E0C-9B2E-3BBE09C07EA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47500" y="1026005"/>
            <a:ext cx="5165124" cy="1394883"/>
          </a:xfrm>
        </p:spPr>
        <p:txBody>
          <a:bodyPr>
            <a:normAutofit fontScale="92500" lnSpcReduction="20000"/>
          </a:bodyPr>
          <a:lstStyle/>
          <a:p>
            <a:pPr lvl="4"/>
            <a:r>
              <a:rPr lang="en-AU" dirty="0"/>
              <a:t>VISION</a:t>
            </a:r>
          </a:p>
          <a:p>
            <a:r>
              <a:rPr lang="en-AU" sz="2000" dirty="0"/>
              <a:t>To have a global, open, stable and secure Internet that is affordable and accessible to the entire Asia Pacific community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1FC1F-0FA3-B15E-53D3-DF5898F41460}"/>
              </a:ext>
            </a:extLst>
          </p:cNvPr>
          <p:cNvSpPr txBox="1"/>
          <p:nvPr/>
        </p:nvSpPr>
        <p:spPr>
          <a:xfrm>
            <a:off x="9039004" y="6237312"/>
            <a:ext cx="1907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2022 Annual Report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6CC28C-F3C8-07DE-13D2-C66E268DB426}"/>
              </a:ext>
            </a:extLst>
          </p:cNvPr>
          <p:cNvSpPr/>
          <p:nvPr/>
        </p:nvSpPr>
        <p:spPr>
          <a:xfrm>
            <a:off x="1444606" y="4221088"/>
            <a:ext cx="172819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63364-8B94-0DBE-6F85-97A964DB6DCE}"/>
              </a:ext>
            </a:extLst>
          </p:cNvPr>
          <p:cNvSpPr/>
          <p:nvPr/>
        </p:nvSpPr>
        <p:spPr>
          <a:xfrm>
            <a:off x="796534" y="5589240"/>
            <a:ext cx="309634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B7E8F3-B182-1E73-9EDD-DF3584859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689" y="5013176"/>
            <a:ext cx="1246935" cy="177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67" y="515058"/>
            <a:ext cx="12233546" cy="622631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we work</a:t>
            </a:r>
          </a:p>
        </p:txBody>
      </p:sp>
    </p:spTree>
    <p:extLst>
      <p:ext uri="{BB962C8B-B14F-4D97-AF65-F5344CB8AC3E}">
        <p14:creationId xmlns:p14="http://schemas.microsoft.com/office/powerpoint/2010/main" val="602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C036BFE-BF3D-EC83-2696-5665DD22B0BF}"/>
              </a:ext>
            </a:extLst>
          </p:cNvPr>
          <p:cNvSpPr txBox="1">
            <a:spLocks/>
          </p:cNvSpPr>
          <p:nvPr/>
        </p:nvSpPr>
        <p:spPr>
          <a:xfrm>
            <a:off x="551384" y="1268760"/>
            <a:ext cx="3476667" cy="45379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algn="ctr"/>
            <a:r>
              <a:rPr lang="en-AU" sz="2800" b="1">
                <a:solidFill>
                  <a:srgbClr val="E7A843"/>
                </a:solidFill>
              </a:rPr>
              <a:t>INFRASTRUCTURE</a:t>
            </a:r>
          </a:p>
          <a:p>
            <a:pPr algn="ctr"/>
            <a:r>
              <a:rPr lang="en-AU" sz="2000"/>
              <a:t>Network deployment and operations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Network monitoring and management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Security and privacy</a:t>
            </a:r>
          </a:p>
          <a:p>
            <a:pPr algn="ctr"/>
            <a:r>
              <a:rPr lang="en-AU" sz="2000" b="1">
                <a:cs typeface="Arial"/>
              </a:rPr>
              <a:t>IPv6 Deployment</a:t>
            </a:r>
          </a:p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E89EE0-B475-DA0A-FB5D-40769A579443}"/>
              </a:ext>
            </a:extLst>
          </p:cNvPr>
          <p:cNvSpPr txBox="1">
            <a:spLocks/>
          </p:cNvSpPr>
          <p:nvPr/>
        </p:nvSpPr>
        <p:spPr>
          <a:xfrm>
            <a:off x="8164471" y="1268760"/>
            <a:ext cx="3476667" cy="45379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algn="ctr"/>
            <a:r>
              <a:rPr lang="en-AU" sz="2800" b="1">
                <a:solidFill>
                  <a:schemeClr val="accent6"/>
                </a:solidFill>
              </a:rPr>
              <a:t>KNOWLEDGE</a:t>
            </a:r>
            <a:endParaRPr lang="en-AU" b="1">
              <a:solidFill>
                <a:schemeClr val="accent6"/>
              </a:solidFill>
            </a:endParaRPr>
          </a:p>
          <a:p>
            <a:pPr algn="ctr"/>
            <a:r>
              <a:rPr lang="en-AU" sz="2000"/>
              <a:t>Research</a:t>
            </a:r>
          </a:p>
          <a:p>
            <a:pPr algn="ctr"/>
            <a:r>
              <a:rPr lang="en-AU" sz="2000"/>
              <a:t>Professional development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New Information and training resources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APAC languages</a:t>
            </a:r>
            <a:endParaRPr lang="en-AU" sz="2000">
              <a:cs typeface="Arial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5923EB7-1F6D-BDD7-C0E0-A040AADD57D7}"/>
              </a:ext>
            </a:extLst>
          </p:cNvPr>
          <p:cNvSpPr txBox="1">
            <a:spLocks/>
          </p:cNvSpPr>
          <p:nvPr/>
        </p:nvSpPr>
        <p:spPr>
          <a:xfrm>
            <a:off x="4345760" y="1268760"/>
            <a:ext cx="3476667" cy="45379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algn="ctr"/>
            <a:r>
              <a:rPr lang="en-AU" sz="2800" b="1">
                <a:solidFill>
                  <a:schemeClr val="accent4"/>
                </a:solidFill>
              </a:rPr>
              <a:t>INCLUSION</a:t>
            </a:r>
            <a:endParaRPr lang="en-AU" b="1">
              <a:solidFill>
                <a:schemeClr val="accent4"/>
              </a:solidFill>
            </a:endParaRPr>
          </a:p>
          <a:p>
            <a:pPr algn="ctr"/>
            <a:r>
              <a:rPr lang="en-AU" sz="2000"/>
              <a:t>Availability of connectivity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Internet access affordability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Accessibility</a:t>
            </a:r>
            <a:endParaRPr lang="en-AU" sz="2000">
              <a:cs typeface="Arial"/>
            </a:endParaRPr>
          </a:p>
          <a:p>
            <a:pPr algn="ctr"/>
            <a:r>
              <a:rPr lang="en-AU" sz="2000"/>
              <a:t>Diversity</a:t>
            </a:r>
          </a:p>
          <a:p>
            <a:pPr algn="ctr"/>
            <a:r>
              <a:rPr lang="en-AU" sz="2000" b="1"/>
              <a:t>Environment</a:t>
            </a:r>
            <a:endParaRPr lang="en-US" sz="2000" b="1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EB2B972-2491-7D4B-9D81-2D929E026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 Programs</a:t>
            </a:r>
          </a:p>
        </p:txBody>
      </p:sp>
      <p:pic>
        <p:nvPicPr>
          <p:cNvPr id="7" name="Picture 6" descr="A white logo with a tower&#10;&#10;Description automatically generated">
            <a:extLst>
              <a:ext uri="{FF2B5EF4-FFF2-40B4-BE49-F238E27FC236}">
                <a16:creationId xmlns:a16="http://schemas.microsoft.com/office/drawing/2014/main" id="{5F49C676-757D-AF5C-0A46-488E1343E7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337" y="1484784"/>
            <a:ext cx="1901011" cy="1697792"/>
          </a:xfrm>
          <a:prstGeom prst="rect">
            <a:avLst/>
          </a:prstGeom>
        </p:spPr>
      </p:pic>
      <p:pic>
        <p:nvPicPr>
          <p:cNvPr id="8" name="Picture 7" descr="A orange circle with white dots&#10;&#10;Description automatically generated">
            <a:extLst>
              <a:ext uri="{FF2B5EF4-FFF2-40B4-BE49-F238E27FC236}">
                <a16:creationId xmlns:a16="http://schemas.microsoft.com/office/drawing/2014/main" id="{CB527880-697C-644B-06A4-E5993BDC48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2437" y="1484784"/>
            <a:ext cx="2077883" cy="1751454"/>
          </a:xfrm>
          <a:prstGeom prst="rect">
            <a:avLst/>
          </a:prstGeom>
        </p:spPr>
      </p:pic>
      <p:pic>
        <p:nvPicPr>
          <p:cNvPr id="9" name="Picture 8" descr="A light bulb in a red circle&#10;&#10;Description automatically generated">
            <a:extLst>
              <a:ext uri="{FF2B5EF4-FFF2-40B4-BE49-F238E27FC236}">
                <a16:creationId xmlns:a16="http://schemas.microsoft.com/office/drawing/2014/main" id="{0F22229C-54BE-5EC1-997E-694AE5FF65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428" y="1510609"/>
            <a:ext cx="2127540" cy="168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0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726910-DC6A-F417-BF12-A45F98D2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and projects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94C97-B021-70B7-85B4-2D9A61EEED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Infrastructure development and capacity building</a:t>
            </a:r>
          </a:p>
        </p:txBody>
      </p:sp>
    </p:spTree>
    <p:extLst>
      <p:ext uri="{BB962C8B-B14F-4D97-AF65-F5344CB8AC3E}">
        <p14:creationId xmlns:p14="http://schemas.microsoft.com/office/powerpoint/2010/main" val="25602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DC9B-2B70-024B-3A4C-D7523495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 community assistance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035167-DD49-CF03-1753-BB39603B3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120997"/>
              </p:ext>
            </p:extLst>
          </p:nvPr>
        </p:nvGraphicFramePr>
        <p:xfrm>
          <a:off x="561914" y="1412776"/>
          <a:ext cx="11090275" cy="468051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00120">
                  <a:extLst>
                    <a:ext uri="{9D8B030D-6E8A-4147-A177-3AD203B41FA5}">
                      <a16:colId xmlns:a16="http://schemas.microsoft.com/office/drawing/2014/main" val="3851374818"/>
                    </a:ext>
                  </a:extLst>
                </a:gridCol>
                <a:gridCol w="7090155">
                  <a:extLst>
                    <a:ext uri="{9D8B030D-6E8A-4147-A177-3AD203B41FA5}">
                      <a16:colId xmlns:a16="http://schemas.microsoft.com/office/drawing/2014/main" val="2524834323"/>
                    </a:ext>
                  </a:extLst>
                </a:gridCol>
              </a:tblGrid>
              <a:tr h="342186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Organization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Project Title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97920652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Ministry of Communication and Aviation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b="1" kern="0" dirty="0">
                          <a:effectLst/>
                        </a:rPr>
                        <a:t>Developing </a:t>
                      </a:r>
                      <a:r>
                        <a:rPr lang="en-AU" sz="1500" b="1" kern="0" dirty="0" err="1">
                          <a:effectLst/>
                        </a:rPr>
                        <a:t>SolCERT</a:t>
                      </a:r>
                      <a:endParaRPr lang="en-US" sz="1500" b="1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59487995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 err="1">
                          <a:effectLst/>
                        </a:rPr>
                        <a:t>EngageMedia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Asia-Pacific Digital Rights Festival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5707376"/>
                  </a:ext>
                </a:extLst>
              </a:tr>
              <a:tr h="321474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IGF Secretariat - UN DESA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APAC Remote Hubs and Fellowships from the Global South to attend IGF 2023 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4135798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APIA and SANOG chairs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SANOG Fellowships support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9028341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Dot Asia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 err="1">
                          <a:effectLst/>
                        </a:rPr>
                        <a:t>APrIGF</a:t>
                      </a:r>
                      <a:r>
                        <a:rPr lang="en-AU" sz="1500" kern="0" dirty="0">
                          <a:effectLst/>
                        </a:rPr>
                        <a:t> Fellowships and logistics support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2313722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FIRST 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Regional Symposium for the Pacific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9154610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KISA (Korea Internet &amp; Security Agency)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Fellowship and Conference Support for APIGA 2023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7412553"/>
                  </a:ext>
                </a:extLst>
              </a:tr>
              <a:tr h="321474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Digital Empowerment Foundation 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Community Network Xchange 2023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4576344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BKNIX Co. Ltd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b="1" kern="0" dirty="0">
                          <a:effectLst/>
                        </a:rPr>
                        <a:t>BKNIX Infrastructure Development</a:t>
                      </a:r>
                      <a:endParaRPr lang="en-US" sz="1500" b="1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8544893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Association for Progressive Communications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APC Comparative economic and social study of networks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22119893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World Summit Awards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WSA Grand Jury Meeting (APAC invitees)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47803524"/>
                  </a:ext>
                </a:extLst>
              </a:tr>
              <a:tr h="273525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IEEE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Connecting the Unconnected (CTU) Challenge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1580154"/>
                  </a:ext>
                </a:extLst>
              </a:tr>
              <a:tr h="342186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kern="0" dirty="0">
                          <a:effectLst/>
                        </a:rPr>
                        <a:t>MISPA-IXP</a:t>
                      </a:r>
                      <a:endParaRPr lang="en-US" sz="15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AU" sz="1500" b="1" kern="0" dirty="0">
                          <a:effectLst/>
                        </a:rPr>
                        <a:t>IXP Support</a:t>
                      </a:r>
                      <a:endParaRPr lang="en-US" sz="1500" b="1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8816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59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1B473-74C2-EA5A-786D-CD9B03C4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Technical training and mentoring support for </a:t>
            </a:r>
            <a:br>
              <a:rPr lang="en-AU" dirty="0"/>
            </a:br>
            <a:r>
              <a:rPr lang="en-AU" dirty="0"/>
              <a:t>Internet professionals in Afghanistan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8D6CDC4-EFE5-E2ED-4669-29F8AE7D8B41}"/>
              </a:ext>
            </a:extLst>
          </p:cNvPr>
          <p:cNvSpPr txBox="1">
            <a:spLocks/>
          </p:cNvSpPr>
          <p:nvPr/>
        </p:nvSpPr>
        <p:spPr>
          <a:xfrm>
            <a:off x="550862" y="1916832"/>
            <a:ext cx="11089753" cy="43201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32 Afghan participants, 29 active</a:t>
            </a:r>
          </a:p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178 courses and learning activities approved</a:t>
            </a:r>
          </a:p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71% reported as completed (84 training and professional certifications achieved) </a:t>
            </a:r>
          </a:p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91% of the participants reported progress on monthly basis</a:t>
            </a:r>
          </a:p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Afghanistan Internet Governance Forum (A-IGF), Afghanistan Youth IGF (</a:t>
            </a:r>
            <a:r>
              <a:rPr lang="en-AU" sz="2400" dirty="0" err="1"/>
              <a:t>AyIGF</a:t>
            </a:r>
            <a:r>
              <a:rPr lang="en-AU" sz="2400" dirty="0"/>
              <a:t>), and Afghanistan School on Internet Governance (AFSIG) resumed operations</a:t>
            </a:r>
          </a:p>
          <a:p>
            <a:pPr marL="342900" indent="-3429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In addition, the project supported the establishment of a brand-new initiative, the Afghanistan Network Operator Groups (AFNOG)</a:t>
            </a:r>
          </a:p>
        </p:txBody>
      </p:sp>
    </p:spTree>
    <p:extLst>
      <p:ext uri="{BB962C8B-B14F-4D97-AF65-F5344CB8AC3E}">
        <p14:creationId xmlns:p14="http://schemas.microsoft.com/office/powerpoint/2010/main" val="186686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lanyards">
            <a:extLst>
              <a:ext uri="{FF2B5EF4-FFF2-40B4-BE49-F238E27FC236}">
                <a16:creationId xmlns:a16="http://schemas.microsoft.com/office/drawing/2014/main" id="{02E576AA-DAD6-596D-8188-C2F9E4850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77"/>
          <a:stretch/>
        </p:blipFill>
        <p:spPr>
          <a:xfrm>
            <a:off x="0" y="1"/>
            <a:ext cx="3885144" cy="2649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395107-28AD-8ECA-8421-293C51C32B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66" b="9466"/>
          <a:stretch/>
        </p:blipFill>
        <p:spPr>
          <a:xfrm>
            <a:off x="-1" y="4291569"/>
            <a:ext cx="4103735" cy="259381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53B68026-1D64-C195-87EE-C988FBD4E63B}"/>
              </a:ext>
            </a:extLst>
          </p:cNvPr>
          <p:cNvSpPr>
            <a:spLocks/>
          </p:cNvSpPr>
          <p:nvPr/>
        </p:nvSpPr>
        <p:spPr>
          <a:xfrm>
            <a:off x="2177448" y="2248192"/>
            <a:ext cx="36000" cy="4571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4">
                <a:lumMod val="20000"/>
                <a:lumOff val="8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A011FD-F1ED-5609-FDAD-4E7E687EA6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84" r="6684"/>
          <a:stretch/>
        </p:blipFill>
        <p:spPr>
          <a:xfrm>
            <a:off x="8342858" y="0"/>
            <a:ext cx="3841176" cy="2649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39FD76-8543-6088-B4F1-A495F52A63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85144" y="-16308"/>
            <a:ext cx="4472779" cy="2665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7D3034-F9EB-5D60-5336-8BE74082D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733" y="4171653"/>
            <a:ext cx="4510535" cy="27137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FCF886-BB7F-7A03-F340-1FAF035445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216" y="4270369"/>
            <a:ext cx="4078817" cy="2593816"/>
          </a:xfrm>
          <a:prstGeom prst="rect">
            <a:avLst/>
          </a:prstGeom>
        </p:spPr>
      </p:pic>
      <p:pic>
        <p:nvPicPr>
          <p:cNvPr id="13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A9E296F3-1874-5AB2-214C-CD830EECF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411" y="2309068"/>
            <a:ext cx="2473726" cy="12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C1C4A33E-DD8C-0B75-1409-9DD59D8E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268" y="3479348"/>
            <a:ext cx="2473726" cy="121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 green sign with white text&#10;&#10;Description automatically generated">
            <a:extLst>
              <a:ext uri="{FF2B5EF4-FFF2-40B4-BE49-F238E27FC236}">
                <a16:creationId xmlns:a16="http://schemas.microsoft.com/office/drawing/2014/main" id="{D3017345-C8EF-9BA6-4AE8-0E20DAD2A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" y="3658614"/>
            <a:ext cx="2473726" cy="12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AD76E14C-B48A-13A4-EE86-D1DC48FDF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354" y="2435482"/>
            <a:ext cx="2473725" cy="125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37055C3B-5F90-DCF7-AC71-B49223AAA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15" y="3420864"/>
            <a:ext cx="2473726" cy="12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29D6FD3C-FBC6-F7FF-E1E3-0A9E9BE5F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36" y="2333809"/>
            <a:ext cx="2574187" cy="125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59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1B473-74C2-EA5A-786D-CD9B03C4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Switch! gender and diversity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8D6CDC4-EFE5-E2ED-4669-29F8AE7D8B41}"/>
              </a:ext>
            </a:extLst>
          </p:cNvPr>
          <p:cNvSpPr txBox="1">
            <a:spLocks/>
          </p:cNvSpPr>
          <p:nvPr/>
        </p:nvSpPr>
        <p:spPr>
          <a:xfrm>
            <a:off x="538732" y="2509954"/>
            <a:ext cx="8041544" cy="39601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5"/>
              </a:buClr>
              <a:buFont typeface="Wingdings" pitchFamily="2" charset="2"/>
              <a:buChar char="ü"/>
            </a:pPr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A61168-13DE-36B1-6B87-954D8BF2DE4B}"/>
              </a:ext>
            </a:extLst>
          </p:cNvPr>
          <p:cNvSpPr/>
          <p:nvPr/>
        </p:nvSpPr>
        <p:spPr>
          <a:xfrm>
            <a:off x="574735" y="1556792"/>
            <a:ext cx="11090275" cy="4608512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150" dirty="0"/>
              <a:t>176 participants from KH, LA, TL, TH, PH, VN - 162 women, 14 gender diverse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2075 training activities approved, 85% reported as completed and 87% monthly report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Average of 12 training requests completed per active participant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90% of participants received a Certificate of Achievement (meaning they completed at least 65% of their originally approved PD Plan) and achieved 934 certifications (average 5 per active participant)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52% shared research outcomes for a total of 11 publications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93% reported engagement across 738 networking activities, an average of 4 engagements per participant during the year at local, national, regional and/or global levels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2150" dirty="0"/>
              <a:t>Out of the 131 participants that joined the coaching program, 71% completed the program</a:t>
            </a:r>
            <a:endParaRPr lang="en-US" sz="2150" dirty="0"/>
          </a:p>
        </p:txBody>
      </p:sp>
    </p:spTree>
    <p:extLst>
      <p:ext uri="{BB962C8B-B14F-4D97-AF65-F5344CB8AC3E}">
        <p14:creationId xmlns:p14="http://schemas.microsoft.com/office/powerpoint/2010/main" val="73649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DC9B-2B70-024B-3A4C-D7523495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discretionary fund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D2856A-DF8C-40B6-B0B4-7AE308B32F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664185"/>
              </p:ext>
            </p:extLst>
          </p:nvPr>
        </p:nvGraphicFramePr>
        <p:xfrm>
          <a:off x="550863" y="1433612"/>
          <a:ext cx="11090274" cy="45876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6625257">
                  <a:extLst>
                    <a:ext uri="{9D8B030D-6E8A-4147-A177-3AD203B41FA5}">
                      <a16:colId xmlns:a16="http://schemas.microsoft.com/office/drawing/2014/main" val="2309603537"/>
                    </a:ext>
                  </a:extLst>
                </a:gridCol>
                <a:gridCol w="4465017">
                  <a:extLst>
                    <a:ext uri="{9D8B030D-6E8A-4147-A177-3AD203B41FA5}">
                      <a16:colId xmlns:a16="http://schemas.microsoft.com/office/drawing/2014/main" val="2018446603"/>
                    </a:ext>
                  </a:extLst>
                </a:gridCol>
              </a:tblGrid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>
                          <a:effectLst/>
                        </a:rPr>
                        <a:t>Organization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Project Name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8076077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Internet Society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Internet Protocol Journal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878941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>
                          <a:effectLst/>
                        </a:rPr>
                        <a:t>MANRS Ambassador &amp; Fellowships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9243031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Asian Institute of Technology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AINTEC conference 2023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8227290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AP* Secretariat Support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5911919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>
                          <a:effectLst/>
                        </a:rPr>
                        <a:t>APAN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APAN56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6954286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auDA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APrIGF 2023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9705347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>
                          <a:effectLst/>
                        </a:rPr>
                        <a:t>Web Consortium Asia Pacific General Incorporated Foundation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>
                          <a:effectLst/>
                        </a:rPr>
                        <a:t>W3C APAC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08294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PeeringDB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PeeringDB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8764820"/>
                  </a:ext>
                </a:extLst>
              </a:tr>
              <a:tr h="458768"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>
                          <a:effectLst/>
                        </a:rPr>
                        <a:t>CyberGreen Institute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kern="100" dirty="0" err="1">
                          <a:effectLst/>
                        </a:rPr>
                        <a:t>CyberGreen</a:t>
                      </a:r>
                      <a:r>
                        <a:rPr lang="en-AU" sz="1800" kern="100" dirty="0">
                          <a:effectLst/>
                        </a:rPr>
                        <a:t> Institute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0015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34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5B4833-010C-4800-456C-FF2798F0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591068-1971-AB9F-B0C2-1AA9B3F53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6"/>
            <a:ext cx="12192000" cy="684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7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1B473-74C2-EA5A-786D-CD9B03C4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ISIF Asia at a glance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8D6CDC4-EFE5-E2ED-4669-29F8AE7D8B41}"/>
              </a:ext>
            </a:extLst>
          </p:cNvPr>
          <p:cNvSpPr txBox="1">
            <a:spLocks/>
          </p:cNvSpPr>
          <p:nvPr/>
        </p:nvSpPr>
        <p:spPr>
          <a:xfrm>
            <a:off x="538732" y="2509954"/>
            <a:ext cx="8041544" cy="39601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F5B64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534988" indent="-268288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01688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en-US" sz="2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2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6700" indent="-26670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rabi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750" indent="-27305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ClrTx/>
              <a:buFont typeface="+mj-lt"/>
              <a:buAutoNum type="alphaLcPeriod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5"/>
              </a:buClr>
              <a:buFont typeface="Wingdings" pitchFamily="2" charset="2"/>
              <a:buChar char="ü"/>
            </a:pPr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A61168-13DE-36B1-6B87-954D8BF2DE4B}"/>
              </a:ext>
            </a:extLst>
          </p:cNvPr>
          <p:cNvSpPr/>
          <p:nvPr/>
        </p:nvSpPr>
        <p:spPr>
          <a:xfrm>
            <a:off x="538733" y="1412776"/>
            <a:ext cx="2820963" cy="460851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</a:pPr>
            <a:r>
              <a:rPr lang="en-AU" sz="2400" b="1" dirty="0"/>
              <a:t>Tracking 68 projects (2021, 2022 and 2023 funding cycles): </a:t>
            </a:r>
            <a:r>
              <a:rPr lang="en-AU" sz="2400" dirty="0"/>
              <a:t>59 under development, 23 progress reports and 9 final reports approved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</a:pPr>
            <a:endParaRPr lang="en-AU" sz="2400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</a:pPr>
            <a:r>
              <a:rPr lang="en-AU" sz="2400" dirty="0"/>
              <a:t>Awards for IXP development</a:t>
            </a:r>
          </a:p>
        </p:txBody>
      </p:sp>
      <p:pic>
        <p:nvPicPr>
          <p:cNvPr id="12" name="Online Media 11" descr="ISIF Asia Awards 2023 - Myanmar Internet Exchange (MMIX)">
            <a:hlinkClick r:id="" action="ppaction://media"/>
            <a:extLst>
              <a:ext uri="{FF2B5EF4-FFF2-40B4-BE49-F238E27FC236}">
                <a16:creationId xmlns:a16="http://schemas.microsoft.com/office/drawing/2014/main" id="{4BDF6150-57CA-B5FF-3736-63D3513321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96609" y="1412776"/>
            <a:ext cx="815665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8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C0682B-D1E3-525C-8229-37E210CE84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9536" y="1412776"/>
            <a:ext cx="8036290" cy="44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9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E99E-4CF1-992B-9D05-837B20E0E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794302"/>
            <a:ext cx="11017746" cy="3046988"/>
          </a:xfrm>
        </p:spPr>
        <p:txBody>
          <a:bodyPr/>
          <a:lstStyle/>
          <a:p>
            <a:r>
              <a:rPr lang="en-US" sz="6600" b="0" dirty="0"/>
              <a:t>Questions, comments and feedback are always welcome!</a:t>
            </a:r>
          </a:p>
        </p:txBody>
      </p:sp>
    </p:spTree>
    <p:extLst>
      <p:ext uri="{BB962C8B-B14F-4D97-AF65-F5344CB8AC3E}">
        <p14:creationId xmlns:p14="http://schemas.microsoft.com/office/powerpoint/2010/main" val="269224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Foundation PowerPoint template 2023 16-9">
  <a:themeElements>
    <a:clrScheme name="APNIC Foundation Colours">
      <a:dk1>
        <a:sysClr val="windowText" lastClr="000000"/>
      </a:dk1>
      <a:lt1>
        <a:srgbClr val="FFFFFF"/>
      </a:lt1>
      <a:dk2>
        <a:srgbClr val="4D4D4D"/>
      </a:dk2>
      <a:lt2>
        <a:srgbClr val="D8D8D8"/>
      </a:lt2>
      <a:accent1>
        <a:srgbClr val="4A993D"/>
      </a:accent1>
      <a:accent2>
        <a:srgbClr val="A1BC31"/>
      </a:accent2>
      <a:accent3>
        <a:srgbClr val="E3B44C"/>
      </a:accent3>
      <a:accent4>
        <a:srgbClr val="CE762F"/>
      </a:accent4>
      <a:accent5>
        <a:srgbClr val="BE5D30"/>
      </a:accent5>
      <a:accent6>
        <a:srgbClr val="B8422E"/>
      </a:accent6>
      <a:hlink>
        <a:srgbClr val="2541C8"/>
      </a:hlink>
      <a:folHlink>
        <a:srgbClr val="8A4E9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ndation PowerPoint template 2023 16-9 02" id="{53791916-8BFB-444C-ABFA-C1944E5DAF19}" vid="{C5352F69-8F89-40AD-A759-6B9EDCB8B6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94EACB2D818E4F85B88F4F012844DF" ma:contentTypeVersion="7" ma:contentTypeDescription="Create a new document." ma:contentTypeScope="" ma:versionID="ffb9a4a688dc5906c73f3d0818750bb8">
  <xsd:schema xmlns:xsd="http://www.w3.org/2001/XMLSchema" xmlns:xs="http://www.w3.org/2001/XMLSchema" xmlns:p="http://schemas.microsoft.com/office/2006/metadata/properties" xmlns:ns2="4626ca36-8f89-4a93-9f20-1c8e644fa89d" xmlns:ns3="8b9befe7-255a-4d34-969f-1e739557bef2" targetNamespace="http://schemas.microsoft.com/office/2006/metadata/properties" ma:root="true" ma:fieldsID="61c19a1def9a164e774a119e69df2cab" ns2:_="" ns3:_="">
    <xsd:import namespace="4626ca36-8f89-4a93-9f20-1c8e644fa89d"/>
    <xsd:import namespace="8b9befe7-255a-4d34-969f-1e739557be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Size" minOccurs="0"/>
                <xsd:element ref="ns2:Description0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26ca36-8f89-4a93-9f20-1c8e644fa8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fals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fals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false">
      <xsd:simpleType>
        <xsd:restriction base="dms:Text"/>
      </xsd:simpleType>
    </xsd:element>
    <xsd:element name="MediaServiceAutoTags" ma:index="11" nillable="true" ma:displayName="MediaServiceAutoTags" ma:internalName="MediaServiceAutoTags" ma:readOnly="false">
      <xsd:simpleType>
        <xsd:restriction base="dms:Text"/>
      </xsd:simpleType>
    </xsd:element>
    <xsd:element name="MediaServiceOCR" ma:index="12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false">
      <xsd:simpleType>
        <xsd:restriction base="dms:Text"/>
      </xsd:simpleType>
    </xsd:element>
    <xsd:element name="Size" ma:index="16" nillable="true" ma:displayName="Size" ma:internalName="Size" ma:readOnly="false">
      <xsd:simpleType>
        <xsd:restriction base="dms:Text">
          <xsd:maxLength value="255"/>
        </xsd:restriction>
      </xsd:simpleType>
    </xsd:element>
    <xsd:element name="Description0" ma:index="17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1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fals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4787e27-19c0-48e5-b6e2-2b1c5cdda7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befe7-255a-4d34-969f-1e739557bef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cb4b1e7-c452-430e-9164-2b3392fb764e}" ma:internalName="TaxCatchAll" ma:showField="CatchAllData" ma:web="8b9befe7-255a-4d34-969f-1e739557b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4626ca36-8f89-4a93-9f20-1c8e644fa89d" xsi:nil="true"/>
    <Size xmlns="4626ca36-8f89-4a93-9f20-1c8e644fa89d" xsi:nil="true"/>
    <MediaServiceMetadata xmlns="4626ca36-8f89-4a93-9f20-1c8e644fa89d" xsi:nil="true"/>
    <MediaServiceGenerationTime xmlns="4626ca36-8f89-4a93-9f20-1c8e644fa89d" xsi:nil="true"/>
    <MediaServiceAutoTags xmlns="4626ca36-8f89-4a93-9f20-1c8e644fa89d" xsi:nil="true"/>
    <MediaServiceEventHashCode xmlns="4626ca36-8f89-4a93-9f20-1c8e644fa89d" xsi:nil="true"/>
    <MediaServiceKeyPoints xmlns="4626ca36-8f89-4a93-9f20-1c8e644fa89d" xsi:nil="true"/>
    <MediaServiceFastMetadata xmlns="4626ca36-8f89-4a93-9f20-1c8e644fa89d" xsi:nil="true"/>
    <MediaServiceDateTaken xmlns="4626ca36-8f89-4a93-9f20-1c8e644fa89d" xsi:nil="true"/>
    <MediaServiceLocation xmlns="4626ca36-8f89-4a93-9f20-1c8e644fa89d" xsi:nil="true"/>
    <MediaServiceAutoKeyPoints xmlns="4626ca36-8f89-4a93-9f20-1c8e644fa89d" xsi:nil="true"/>
    <MediaLengthInSeconds xmlns="4626ca36-8f89-4a93-9f20-1c8e644fa89d" xsi:nil="true"/>
    <MediaServiceOCR xmlns="4626ca36-8f89-4a93-9f20-1c8e644fa89d" xsi:nil="true"/>
    <SharedWithUsers xmlns="8b9befe7-255a-4d34-969f-1e739557bef2">
      <UserInfo>
        <DisplayName>Indya Bolton</DisplayName>
        <AccountId>193</AccountId>
        <AccountType/>
      </UserInfo>
      <UserInfo>
        <DisplayName>Dave Dawson</DisplayName>
        <AccountId>45</AccountId>
        <AccountType/>
      </UserInfo>
      <UserInfo>
        <DisplayName>Sylvia Cadena</DisplayName>
        <AccountId>6</AccountId>
        <AccountType/>
      </UserInfo>
    </SharedWithUsers>
    <TaxCatchAll xmlns="8b9befe7-255a-4d34-969f-1e739557bef2" xsi:nil="true"/>
    <lcf76f155ced4ddcb4097134ff3c332f xmlns="4626ca36-8f89-4a93-9f20-1c8e644fa8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B5F44E-9FB7-4056-8DDD-2EF276D5D837}">
  <ds:schemaRefs>
    <ds:schemaRef ds:uri="4626ca36-8f89-4a93-9f20-1c8e644fa89d"/>
    <ds:schemaRef ds:uri="8b9befe7-255a-4d34-969f-1e739557be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F09C98-11DA-4434-A979-C30793C94D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A2455-40BE-4D11-A94A-67F0A2D14006}">
  <ds:schemaRefs>
    <ds:schemaRef ds:uri="4626ca36-8f89-4a93-9f20-1c8e644fa89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8b9befe7-255a-4d34-969f-1e739557bef2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27742</TotalTime>
  <Words>705</Words>
  <Application>Microsoft Macintosh PowerPoint</Application>
  <PresentationFormat>Widescreen</PresentationFormat>
  <Paragraphs>126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Foundation PowerPoint template 2023 16-9</vt:lpstr>
      <vt:lpstr>AP* Retreat</vt:lpstr>
      <vt:lpstr>Asia Pacific Network Information Center - APNIC</vt:lpstr>
      <vt:lpstr>Foundation team</vt:lpstr>
      <vt:lpstr>The APNIC Foundation</vt:lpstr>
      <vt:lpstr>How we work</vt:lpstr>
      <vt:lpstr>Foundation Programs</vt:lpstr>
      <vt:lpstr>Impact and projects updates</vt:lpstr>
      <vt:lpstr>Foundation community assistance</vt:lpstr>
      <vt:lpstr>Technical training and mentoring support for  Internet professionals in Afghanistan</vt:lpstr>
      <vt:lpstr>PowerPoint Presentation</vt:lpstr>
      <vt:lpstr>Switch! gender and diversity</vt:lpstr>
      <vt:lpstr>Trust discretionary fund</vt:lpstr>
      <vt:lpstr>PowerPoint Presentation</vt:lpstr>
      <vt:lpstr>ISIF Asia at a glance</vt:lpstr>
      <vt:lpstr>PowerPoint Presentation</vt:lpstr>
      <vt:lpstr>Questions, comments and feedback are always 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Paige Taylor</dc:creator>
  <cp:lastModifiedBy>Sylvia Cadena</cp:lastModifiedBy>
  <cp:revision>228</cp:revision>
  <cp:lastPrinted>2023-09-04T06:59:28Z</cp:lastPrinted>
  <dcterms:created xsi:type="dcterms:W3CDTF">2012-12-12T02:52:42Z</dcterms:created>
  <dcterms:modified xsi:type="dcterms:W3CDTF">2024-02-26T02:38:31Z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0x0101002E94EACB2D818E4F85B88F4F012844DF</vt:lpwstr>
  </property>
  <property fmtid="{D5CDD505-2E9C-101B-9397-08002B2CF9AE}" pid="3" name="Order">
    <vt:r8>5756300</vt:r8>
  </property>
  <property fmtid="{D5CDD505-2E9C-101B-9397-08002B2CF9AE}" pid="4" name="GUID">
    <vt:lpwstr>ed0c7bb7-09a6-4674-a743-bb82ceb3a8a9</vt:lpwstr>
  </property>
  <property fmtid="{D5CDD505-2E9C-101B-9397-08002B2CF9AE}" pid="5" name="_ExtendedDescription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  <property fmtid="{D5CDD505-2E9C-101B-9397-08002B2CF9AE}" pid="8" name="MSIP_Label_66ca7b2a-4f6d-4766-806a-1a0c76ea1c59_Enabled">
    <vt:lpwstr>true</vt:lpwstr>
  </property>
  <property fmtid="{D5CDD505-2E9C-101B-9397-08002B2CF9AE}" pid="9" name="MSIP_Label_66ca7b2a-4f6d-4766-806a-1a0c76ea1c59_SetDate">
    <vt:lpwstr>2024-02-23T16:12:57Z</vt:lpwstr>
  </property>
  <property fmtid="{D5CDD505-2E9C-101B-9397-08002B2CF9AE}" pid="10" name="MSIP_Label_66ca7b2a-4f6d-4766-806a-1a0c76ea1c59_Method">
    <vt:lpwstr>Privileged</vt:lpwstr>
  </property>
  <property fmtid="{D5CDD505-2E9C-101B-9397-08002B2CF9AE}" pid="11" name="MSIP_Label_66ca7b2a-4f6d-4766-806a-1a0c76ea1c59_Name">
    <vt:lpwstr>Internal</vt:lpwstr>
  </property>
  <property fmtid="{D5CDD505-2E9C-101B-9397-08002B2CF9AE}" pid="12" name="MSIP_Label_66ca7b2a-4f6d-4766-806a-1a0c76ea1c59_SiteId">
    <vt:lpwstr>127d8d0d-7ccf-473d-ab09-6e44ad752ded</vt:lpwstr>
  </property>
  <property fmtid="{D5CDD505-2E9C-101B-9397-08002B2CF9AE}" pid="13" name="MSIP_Label_66ca7b2a-4f6d-4766-806a-1a0c76ea1c59_ActionId">
    <vt:lpwstr>4a7dfbc0-2dfc-4b7a-a206-63fd81c4c980</vt:lpwstr>
  </property>
  <property fmtid="{D5CDD505-2E9C-101B-9397-08002B2CF9AE}" pid="14" name="MSIP_Label_66ca7b2a-4f6d-4766-806a-1a0c76ea1c59_ContentBits">
    <vt:lpwstr>0</vt:lpwstr>
  </property>
</Properties>
</file>